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avi" ContentType="video/avi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6"/>
  </p:notesMasterIdLst>
  <p:sldIdLst>
    <p:sldId id="256" r:id="rId2"/>
    <p:sldId id="257" r:id="rId3"/>
    <p:sldId id="278" r:id="rId4"/>
    <p:sldId id="264" r:id="rId5"/>
    <p:sldId id="265" r:id="rId6"/>
    <p:sldId id="266" r:id="rId7"/>
    <p:sldId id="267" r:id="rId8"/>
    <p:sldId id="268" r:id="rId9"/>
    <p:sldId id="269" r:id="rId10"/>
    <p:sldId id="290" r:id="rId11"/>
    <p:sldId id="291" r:id="rId12"/>
    <p:sldId id="317" r:id="rId13"/>
    <p:sldId id="318" r:id="rId14"/>
    <p:sldId id="319" r:id="rId15"/>
    <p:sldId id="320" r:id="rId16"/>
    <p:sldId id="292" r:id="rId17"/>
    <p:sldId id="293" r:id="rId18"/>
    <p:sldId id="294" r:id="rId19"/>
    <p:sldId id="295" r:id="rId20"/>
    <p:sldId id="296" r:id="rId21"/>
    <p:sldId id="297" r:id="rId22"/>
    <p:sldId id="298" r:id="rId23"/>
    <p:sldId id="299" r:id="rId24"/>
    <p:sldId id="300" r:id="rId25"/>
    <p:sldId id="301" r:id="rId26"/>
    <p:sldId id="302" r:id="rId27"/>
    <p:sldId id="303" r:id="rId28"/>
    <p:sldId id="304" r:id="rId29"/>
    <p:sldId id="305" r:id="rId30"/>
    <p:sldId id="306" r:id="rId31"/>
    <p:sldId id="307" r:id="rId32"/>
    <p:sldId id="308" r:id="rId33"/>
    <p:sldId id="309" r:id="rId34"/>
    <p:sldId id="310" r:id="rId35"/>
    <p:sldId id="311" r:id="rId36"/>
    <p:sldId id="312" r:id="rId37"/>
    <p:sldId id="313" r:id="rId38"/>
    <p:sldId id="314" r:id="rId39"/>
    <p:sldId id="315" r:id="rId40"/>
    <p:sldId id="316" r:id="rId41"/>
    <p:sldId id="280" r:id="rId42"/>
    <p:sldId id="281" r:id="rId43"/>
    <p:sldId id="282" r:id="rId44"/>
    <p:sldId id="283" r:id="rId45"/>
    <p:sldId id="284" r:id="rId46"/>
    <p:sldId id="285" r:id="rId47"/>
    <p:sldId id="286" r:id="rId48"/>
    <p:sldId id="287" r:id="rId49"/>
    <p:sldId id="288" r:id="rId50"/>
    <p:sldId id="289" r:id="rId51"/>
    <p:sldId id="279" r:id="rId52"/>
    <p:sldId id="258" r:id="rId53"/>
    <p:sldId id="259" r:id="rId54"/>
    <p:sldId id="260" r:id="rId55"/>
    <p:sldId id="262" r:id="rId56"/>
    <p:sldId id="263" r:id="rId57"/>
    <p:sldId id="270" r:id="rId58"/>
    <p:sldId id="271" r:id="rId59"/>
    <p:sldId id="272" r:id="rId60"/>
    <p:sldId id="276" r:id="rId61"/>
    <p:sldId id="277" r:id="rId62"/>
    <p:sldId id="273" r:id="rId63"/>
    <p:sldId id="274" r:id="rId64"/>
    <p:sldId id="275" r:id="rId6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Продажи 2011</a:t>
            </a:r>
          </a:p>
        </c:rich>
      </c:tx>
    </c:title>
    <c:plotArea>
      <c:layout>
        <c:manualLayout>
          <c:layoutTarget val="inner"/>
          <c:xMode val="edge"/>
          <c:yMode val="edge"/>
          <c:x val="9.4849737532808384E-2"/>
          <c:y val="0.10684938524285005"/>
          <c:w val="0.30516644794400777"/>
          <c:h val="0.8061535877264191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Лист1!$A$2:$A$8</c:f>
              <c:strCache>
                <c:ptCount val="7"/>
                <c:pt idx="0">
                  <c:v>Москва</c:v>
                </c:pt>
                <c:pt idx="1">
                  <c:v>Северо-Запад</c:v>
                </c:pt>
                <c:pt idx="2">
                  <c:v>Сети</c:v>
                </c:pt>
                <c:pt idx="3">
                  <c:v>Сибирь</c:v>
                </c:pt>
                <c:pt idx="4">
                  <c:v>Урал</c:v>
                </c:pt>
                <c:pt idx="5">
                  <c:v>Центр</c:v>
                </c:pt>
                <c:pt idx="6">
                  <c:v>Юг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248879609.3670001</c:v>
                </c:pt>
                <c:pt idx="1">
                  <c:v>49353861.424000002</c:v>
                </c:pt>
                <c:pt idx="2">
                  <c:v>355679521</c:v>
                </c:pt>
                <c:pt idx="3">
                  <c:v>195696749.54400003</c:v>
                </c:pt>
                <c:pt idx="4">
                  <c:v>283025297.01799995</c:v>
                </c:pt>
                <c:pt idx="5">
                  <c:v>213746038.31299999</c:v>
                </c:pt>
                <c:pt idx="6">
                  <c:v>275780621.96599942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r"/>
      <c:layout>
        <c:manualLayout>
          <c:xMode val="edge"/>
          <c:yMode val="edge"/>
          <c:x val="0.58571106736658041"/>
          <c:y val="0.18460730625417909"/>
          <c:w val="0.18046183289588844"/>
          <c:h val="0.68849618827059089"/>
        </c:manualLayout>
      </c:layout>
    </c:legend>
    <c:plotVisOnly val="1"/>
    <c:dispBlanksAs val="zero"/>
  </c:chart>
  <c:txPr>
    <a:bodyPr/>
    <a:lstStyle/>
    <a:p>
      <a:pPr>
        <a:defRPr sz="1800">
          <a:solidFill>
            <a:schemeClr val="tx1"/>
          </a:solidFill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/>
    <c:plotArea>
      <c:layout>
        <c:manualLayout>
          <c:layoutTarget val="inner"/>
          <c:xMode val="edge"/>
          <c:yMode val="edge"/>
          <c:x val="0.1254189632545932"/>
          <c:y val="8.6732578493600207E-2"/>
          <c:w val="0.28070647419072631"/>
          <c:h val="0.8554872529139726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Затраты 2011</c:v>
                </c:pt>
              </c:strCache>
            </c:strRef>
          </c:tx>
          <c:cat>
            <c:strRef>
              <c:f>Лист1!$A$2:$A$9</c:f>
              <c:strCache>
                <c:ptCount val="8"/>
                <c:pt idx="0">
                  <c:v>All</c:v>
                </c:pt>
                <c:pt idx="1">
                  <c:v>Москва</c:v>
                </c:pt>
                <c:pt idx="2">
                  <c:v>Северо-Запад</c:v>
                </c:pt>
                <c:pt idx="3">
                  <c:v>Сети</c:v>
                </c:pt>
                <c:pt idx="4">
                  <c:v>Сибирь</c:v>
                </c:pt>
                <c:pt idx="5">
                  <c:v>Урал</c:v>
                </c:pt>
                <c:pt idx="6">
                  <c:v>Центр</c:v>
                </c:pt>
                <c:pt idx="7">
                  <c:v>Юг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21722103.193176467</c:v>
                </c:pt>
                <c:pt idx="1">
                  <c:v>356783</c:v>
                </c:pt>
                <c:pt idx="2">
                  <c:v>527704.00899999996</c:v>
                </c:pt>
                <c:pt idx="3">
                  <c:v>81482366</c:v>
                </c:pt>
                <c:pt idx="4">
                  <c:v>2356566.0506289997</c:v>
                </c:pt>
                <c:pt idx="5">
                  <c:v>3423012.6359999967</c:v>
                </c:pt>
                <c:pt idx="6">
                  <c:v>4377446.9985000044</c:v>
                </c:pt>
                <c:pt idx="7">
                  <c:v>12057669.504600016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r"/>
      <c:layout>
        <c:manualLayout>
          <c:xMode val="edge"/>
          <c:yMode val="edge"/>
          <c:x val="0.5940444006999126"/>
          <c:y val="0.19304239607622026"/>
          <c:w val="0.18046183289588844"/>
          <c:h val="0.70489459307045965"/>
        </c:manualLayout>
      </c:layout>
    </c:legend>
    <c:plotVisOnly val="1"/>
    <c:dispBlanksAs val="zero"/>
  </c:chart>
  <c:txPr>
    <a:bodyPr/>
    <a:lstStyle/>
    <a:p>
      <a:pPr>
        <a:defRPr sz="1800">
          <a:solidFill>
            <a:schemeClr val="tx1"/>
          </a:solidFill>
        </a:defRPr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/>
    <c:plotArea>
      <c:layout>
        <c:manualLayout>
          <c:layoutTarget val="inner"/>
          <c:xMode val="edge"/>
          <c:yMode val="edge"/>
          <c:x val="0.10482309840896413"/>
          <c:y val="0.15750565944881889"/>
          <c:w val="0.31720844269466375"/>
          <c:h val="0.71371899606299261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 2011</c:v>
                </c:pt>
              </c:strCache>
            </c:strRef>
          </c:tx>
          <c:cat>
            <c:strRef>
              <c:f>Лист1!$A$2:$A$18</c:f>
              <c:strCache>
                <c:ptCount val="17"/>
                <c:pt idx="0">
                  <c:v>Cliven</c:v>
                </c:pt>
                <c:pt idx="1">
                  <c:v>DENTAL</c:v>
                </c:pt>
                <c:pt idx="2">
                  <c:v>FARA</c:v>
                </c:pt>
                <c:pt idx="3">
                  <c:v>HELLO KITTY</c:v>
                </c:pt>
                <c:pt idx="4">
                  <c:v>SHREK</c:v>
                </c:pt>
                <c:pt idx="5">
                  <c:v>TRISA</c:v>
                </c:pt>
                <c:pt idx="6">
                  <c:v>VIKING</c:v>
                </c:pt>
                <c:pt idx="7">
                  <c:v>WINX CLUB</c:v>
                </c:pt>
                <c:pt idx="8">
                  <c:v>АЧ</c:v>
                </c:pt>
                <c:pt idx="9">
                  <c:v>БА</c:v>
                </c:pt>
                <c:pt idx="10">
                  <c:v>Батист</c:v>
                </c:pt>
                <c:pt idx="11">
                  <c:v>Бутик дэлит</c:v>
                </c:pt>
                <c:pt idx="12">
                  <c:v>все</c:v>
                </c:pt>
                <c:pt idx="13">
                  <c:v>Дэрош</c:v>
                </c:pt>
                <c:pt idx="14">
                  <c:v>Красная Линия</c:v>
                </c:pt>
                <c:pt idx="15">
                  <c:v>Ле Флир</c:v>
                </c:pt>
                <c:pt idx="16">
                  <c:v>Особая Серия</c:v>
                </c:pt>
              </c:strCache>
            </c:strRef>
          </c:cat>
          <c:val>
            <c:numRef>
              <c:f>Лист1!$B$2:$B$18</c:f>
              <c:numCache>
                <c:formatCode>General</c:formatCode>
                <c:ptCount val="17"/>
                <c:pt idx="0">
                  <c:v>120901991.10099991</c:v>
                </c:pt>
                <c:pt idx="1">
                  <c:v>24141197.062999997</c:v>
                </c:pt>
                <c:pt idx="2">
                  <c:v>286736711.52000034</c:v>
                </c:pt>
                <c:pt idx="3">
                  <c:v>13885735.326000001</c:v>
                </c:pt>
                <c:pt idx="4">
                  <c:v>15823532.965000018</c:v>
                </c:pt>
                <c:pt idx="5">
                  <c:v>31414689.333000015</c:v>
                </c:pt>
                <c:pt idx="6">
                  <c:v>54685874.970999971</c:v>
                </c:pt>
                <c:pt idx="7">
                  <c:v>187802888.83399978</c:v>
                </c:pt>
                <c:pt idx="8">
                  <c:v>5586047.0290000001</c:v>
                </c:pt>
                <c:pt idx="9">
                  <c:v>22990821.011999991</c:v>
                </c:pt>
                <c:pt idx="10">
                  <c:v>9395392.1349999849</c:v>
                </c:pt>
                <c:pt idx="11">
                  <c:v>106344.10499999998</c:v>
                </c:pt>
                <c:pt idx="12">
                  <c:v>355679521</c:v>
                </c:pt>
                <c:pt idx="13">
                  <c:v>482092.71799999999</c:v>
                </c:pt>
                <c:pt idx="14">
                  <c:v>427424808.38500035</c:v>
                </c:pt>
                <c:pt idx="15">
                  <c:v>1367533.392000003</c:v>
                </c:pt>
                <c:pt idx="16">
                  <c:v>63736517.742999941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r"/>
      <c:layout>
        <c:manualLayout>
          <c:xMode val="edge"/>
          <c:yMode val="edge"/>
          <c:x val="0.55867696553528279"/>
          <c:y val="0.11394444081529392"/>
          <c:w val="0.41572293842516184"/>
          <c:h val="0.77741434426951961"/>
        </c:manualLayout>
      </c:layout>
    </c:legend>
    <c:plotVisOnly val="1"/>
    <c:dispBlanksAs val="zero"/>
  </c:chart>
  <c:txPr>
    <a:bodyPr/>
    <a:lstStyle/>
    <a:p>
      <a:pPr>
        <a:defRPr sz="1800">
          <a:solidFill>
            <a:schemeClr val="tx1"/>
          </a:solidFill>
        </a:defRPr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>
        <c:manualLayout>
          <c:xMode val="edge"/>
          <c:yMode val="edge"/>
          <c:x val="0.4363507217847778"/>
          <c:y val="0"/>
        </c:manualLayout>
      </c:layout>
    </c:title>
    <c:plotArea>
      <c:layout>
        <c:manualLayout>
          <c:layoutTarget val="inner"/>
          <c:xMode val="edge"/>
          <c:yMode val="edge"/>
          <c:x val="9.3517607174103248E-2"/>
          <c:y val="0.17299084253257879"/>
          <c:w val="0.27782020997375412"/>
          <c:h val="0.8270003678612934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Затраты 2011</c:v>
                </c:pt>
              </c:strCache>
            </c:strRef>
          </c:tx>
          <c:cat>
            <c:strRef>
              <c:f>Лист1!$A$2:$A$12</c:f>
              <c:strCache>
                <c:ptCount val="11"/>
                <c:pt idx="0">
                  <c:v>Cliven</c:v>
                </c:pt>
                <c:pt idx="1">
                  <c:v>FARA</c:v>
                </c:pt>
                <c:pt idx="2">
                  <c:v>HELLO KITTY</c:v>
                </c:pt>
                <c:pt idx="3">
                  <c:v>SHREK</c:v>
                </c:pt>
                <c:pt idx="4">
                  <c:v>TRISA</c:v>
                </c:pt>
                <c:pt idx="5">
                  <c:v>VIKING</c:v>
                </c:pt>
                <c:pt idx="6">
                  <c:v>WINX CLUB</c:v>
                </c:pt>
                <c:pt idx="7">
                  <c:v>Батист</c:v>
                </c:pt>
                <c:pt idx="8">
                  <c:v>все</c:v>
                </c:pt>
                <c:pt idx="9">
                  <c:v>Красная Линия</c:v>
                </c:pt>
                <c:pt idx="10">
                  <c:v>Особая Серия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2205251.9322999977</c:v>
                </c:pt>
                <c:pt idx="1">
                  <c:v>8007304.0212499984</c:v>
                </c:pt>
                <c:pt idx="2">
                  <c:v>313743.77409999998</c:v>
                </c:pt>
                <c:pt idx="3">
                  <c:v>374379.01080000005</c:v>
                </c:pt>
                <c:pt idx="4">
                  <c:v>748637</c:v>
                </c:pt>
                <c:pt idx="5">
                  <c:v>940726.52</c:v>
                </c:pt>
                <c:pt idx="6">
                  <c:v>2419493.5641489998</c:v>
                </c:pt>
                <c:pt idx="7">
                  <c:v>741086.22259999881</c:v>
                </c:pt>
                <c:pt idx="8">
                  <c:v>97450605.688506469</c:v>
                </c:pt>
                <c:pt idx="9">
                  <c:v>13025779.438200003</c:v>
                </c:pt>
                <c:pt idx="10">
                  <c:v>28225.22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r"/>
      <c:layout>
        <c:manualLayout>
          <c:xMode val="edge"/>
          <c:yMode val="edge"/>
          <c:x val="0.53152209098862646"/>
          <c:y val="0.17488302123442229"/>
          <c:w val="0.36708902012248512"/>
          <c:h val="0.77250090337618627"/>
        </c:manualLayout>
      </c:layout>
    </c:legend>
    <c:plotVisOnly val="1"/>
    <c:dispBlanksAs val="zero"/>
  </c:chart>
  <c:txPr>
    <a:bodyPr/>
    <a:lstStyle/>
    <a:p>
      <a:pPr>
        <a:defRPr sz="1800">
          <a:solidFill>
            <a:schemeClr val="tx1"/>
          </a:solidFill>
        </a:defRPr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32225432069547738"/>
          <c:y val="0.43925518331018548"/>
          <c:w val="0.34234346892708972"/>
          <c:h val="0.55816944217564524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Общие затраты</c:v>
                </c:pt>
              </c:strCache>
            </c:strRef>
          </c:tx>
          <c:dLbls>
            <c:dLbl>
              <c:idx val="0"/>
              <c:tx>
                <c:rich>
                  <a:bodyPr/>
                  <a:lstStyle/>
                  <a:p>
                    <a:r>
                      <a:rPr lang="en-US" smtClean="0"/>
                      <a:t>GWP</a:t>
                    </a:r>
                    <a:r>
                      <a:rPr lang="ru-RU" dirty="0"/>
                      <a:t>
4%</a:t>
                    </a:r>
                  </a:p>
                </c:rich>
              </c:tx>
              <c:showCatName val="1"/>
              <c:showPercent val="1"/>
            </c:dLbl>
            <c:dLbl>
              <c:idx val="2"/>
              <c:tx>
                <c:rich>
                  <a:bodyPr/>
                  <a:lstStyle/>
                  <a:p>
                    <a:r>
                      <a:rPr lang="ru-RU" smtClean="0"/>
                      <a:t>ДМВ</a:t>
                    </a:r>
                    <a:r>
                      <a:rPr lang="ru-RU" dirty="0"/>
                      <a:t>
0%</a:t>
                    </a:r>
                  </a:p>
                </c:rich>
              </c:tx>
              <c:showCatName val="1"/>
              <c:showPercent val="1"/>
            </c:dLbl>
            <c:dLbl>
              <c:idx val="4"/>
              <c:tx>
                <c:rich>
                  <a:bodyPr/>
                  <a:lstStyle/>
                  <a:p>
                    <a:r>
                      <a:rPr lang="ru-RU" smtClean="0"/>
                      <a:t>МТП</a:t>
                    </a:r>
                    <a:r>
                      <a:rPr lang="ru-RU" dirty="0"/>
                      <a:t>
2%</a:t>
                    </a:r>
                  </a:p>
                </c:rich>
              </c:tx>
              <c:showCatName val="1"/>
              <c:showPercent val="1"/>
            </c:dLbl>
            <c:showCatName val="1"/>
            <c:showPercent val="1"/>
            <c:showLeaderLines val="1"/>
            <c:leaderLines>
              <c:spPr>
                <a:ln w="9525" cap="flat" cmpd="sng" algn="ctr">
                  <a:solidFill>
                    <a:schemeClr val="bg1"/>
                  </a:solidFill>
                  <a:prstDash val="solid"/>
                </a:ln>
                <a:effectLst/>
              </c:spPr>
            </c:leaderLines>
          </c:dLbls>
          <c:cat>
            <c:strRef>
              <c:f>Лист1!$A$2:$A$12</c:f>
              <c:strCache>
                <c:ptCount val="11"/>
                <c:pt idx="0">
                  <c:v>Бонус за покупку</c:v>
                </c:pt>
                <c:pt idx="1">
                  <c:v>выполнение экстраплана</c:v>
                </c:pt>
                <c:pt idx="2">
                  <c:v>Дополнительные места выкладки</c:v>
                </c:pt>
                <c:pt idx="3">
                  <c:v>Листинг</c:v>
                </c:pt>
                <c:pt idx="4">
                  <c:v>Мотивация торгового персонала</c:v>
                </c:pt>
                <c:pt idx="5">
                  <c:v>Оплата за присутствие</c:v>
                </c:pt>
                <c:pt idx="6">
                  <c:v>промо</c:v>
                </c:pt>
                <c:pt idx="7">
                  <c:v>прочее</c:v>
                </c:pt>
                <c:pt idx="8">
                  <c:v>Ретро-бонус</c:v>
                </c:pt>
                <c:pt idx="9">
                  <c:v>Снижение цены</c:v>
                </c:pt>
                <c:pt idx="10">
                  <c:v>участие в листовке</c:v>
                </c:pt>
              </c:strCache>
            </c:strRef>
          </c:cat>
          <c:val>
            <c:numRef>
              <c:f>Лист1!$B$2:$B$12</c:f>
              <c:numCache>
                <c:formatCode>#,##0</c:formatCode>
                <c:ptCount val="11"/>
                <c:pt idx="0">
                  <c:v>5145210.9685000014</c:v>
                </c:pt>
                <c:pt idx="1">
                  <c:v>1719601</c:v>
                </c:pt>
                <c:pt idx="2">
                  <c:v>687140.58000000007</c:v>
                </c:pt>
                <c:pt idx="3">
                  <c:v>2351272.4525999967</c:v>
                </c:pt>
                <c:pt idx="4">
                  <c:v>2463425</c:v>
                </c:pt>
                <c:pt idx="5">
                  <c:v>1469858.11</c:v>
                </c:pt>
                <c:pt idx="6">
                  <c:v>6594213.5200000005</c:v>
                </c:pt>
                <c:pt idx="7">
                  <c:v>81579933.199499995</c:v>
                </c:pt>
                <c:pt idx="8">
                  <c:v>4586582.1681299992</c:v>
                </c:pt>
                <c:pt idx="9">
                  <c:v>18609273.32855048</c:v>
                </c:pt>
                <c:pt idx="10">
                  <c:v>756977.06462500081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200">
          <a:solidFill>
            <a:schemeClr val="tx1"/>
          </a:solidFill>
        </a:defRPr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/>
    <c:plotArea>
      <c:layout>
        <c:manualLayout>
          <c:layoutTarget val="inner"/>
          <c:xMode val="edge"/>
          <c:yMode val="edge"/>
          <c:x val="0.38915237594817864"/>
          <c:y val="0.32513897832218197"/>
          <c:w val="0.39689665036243343"/>
          <c:h val="0.59534545866193733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Затраты</c:v>
                </c:pt>
              </c:strCache>
            </c:strRef>
          </c:tx>
          <c:dLbls>
            <c:dLbl>
              <c:idx val="1"/>
              <c:layout>
                <c:manualLayout>
                  <c:x val="9.1771061776884266E-2"/>
                  <c:y val="-2.1125191867379378E-3"/>
                </c:manualLayout>
              </c:layout>
              <c:dLblPos val="bestFit"/>
              <c:showCatName val="1"/>
              <c:showPercent val="1"/>
            </c:dLbl>
            <c:dLbl>
              <c:idx val="7"/>
              <c:layout>
                <c:manualLayout>
                  <c:x val="-0.13729629005982757"/>
                  <c:y val="1.9512349503548861E-2"/>
                </c:manualLayout>
              </c:layout>
              <c:dLblPos val="bestFit"/>
              <c:showCatName val="1"/>
              <c:showPercent val="1"/>
            </c:dLbl>
            <c:dLblPos val="bestFit"/>
            <c:showCatName val="1"/>
            <c:showPercent val="1"/>
          </c:dLbls>
          <c:cat>
            <c:strRef>
              <c:f>Лист1!$A$2:$A$9</c:f>
              <c:strCache>
                <c:ptCount val="8"/>
                <c:pt idx="0">
                  <c:v>Аптеки</c:v>
                </c:pt>
                <c:pt idx="1">
                  <c:v>все</c:v>
                </c:pt>
                <c:pt idx="2">
                  <c:v>Дист-ры</c:v>
                </c:pt>
                <c:pt idx="3">
                  <c:v>ЛКК</c:v>
                </c:pt>
                <c:pt idx="4">
                  <c:v>ОПТ</c:v>
                </c:pt>
                <c:pt idx="5">
                  <c:v>РТТ</c:v>
                </c:pt>
                <c:pt idx="6">
                  <c:v>СЕТИ</c:v>
                </c:pt>
                <c:pt idx="7">
                  <c:v>Субдистр</c:v>
                </c:pt>
              </c:strCache>
            </c:strRef>
          </c:cat>
          <c:val>
            <c:numRef>
              <c:f>Лист1!$B$2:$B$9</c:f>
              <c:numCache>
                <c:formatCode>#,##0</c:formatCode>
                <c:ptCount val="8"/>
                <c:pt idx="0">
                  <c:v>116000</c:v>
                </c:pt>
                <c:pt idx="1">
                  <c:v>1755201.8405000011</c:v>
                </c:pt>
                <c:pt idx="2">
                  <c:v>21715764.193176471</c:v>
                </c:pt>
                <c:pt idx="3">
                  <c:v>15234354.083428985</c:v>
                </c:pt>
                <c:pt idx="4">
                  <c:v>687621</c:v>
                </c:pt>
                <c:pt idx="5">
                  <c:v>5000699.2950000009</c:v>
                </c:pt>
                <c:pt idx="6">
                  <c:v>81482366</c:v>
                </c:pt>
                <c:pt idx="7">
                  <c:v>311644.97979999997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200">
          <a:solidFill>
            <a:schemeClr val="tx1"/>
          </a:solidFill>
        </a:defRPr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3B8882-C7B6-4B97-86AA-11B0B6541E7E}" type="datetimeFigureOut">
              <a:rPr lang="ru-RU" smtClean="0"/>
              <a:pPr/>
              <a:t>28.02.2012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361AD4-A883-43FB-946F-A0FE8D9460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630935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6CDC560-1B54-4C77-B439-345175D04FFE}" type="slidenum">
              <a:rPr lang="ru-RU" smtClean="0"/>
              <a:pPr eaLnBrk="1" hangingPunct="1"/>
              <a:t>17</a:t>
            </a:fld>
            <a:endParaRPr lang="ru-RU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5BF72-4C9B-4174-8A32-5B6173626E71}" type="datetimeFigureOut">
              <a:rPr lang="ru-RU" smtClean="0"/>
              <a:pPr/>
              <a:t>28.02.2012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B1A5B-C0AD-4BF8-A2C5-DB2D0C87CC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814861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5BF72-4C9B-4174-8A32-5B6173626E71}" type="datetimeFigureOut">
              <a:rPr lang="ru-RU" smtClean="0"/>
              <a:pPr/>
              <a:t>28.02.2012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B1A5B-C0AD-4BF8-A2C5-DB2D0C87CC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602131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5BF72-4C9B-4174-8A32-5B6173626E71}" type="datetimeFigureOut">
              <a:rPr lang="ru-RU" smtClean="0"/>
              <a:pPr/>
              <a:t>28.02.2012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B1A5B-C0AD-4BF8-A2C5-DB2D0C87CC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241064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4413" y="533400"/>
            <a:ext cx="6399212" cy="1219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2284413" y="1905000"/>
            <a:ext cx="3122612" cy="4221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559425" y="1905000"/>
            <a:ext cx="3124200" cy="4221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384175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384175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384175"/>
          </a:xfrm>
        </p:spPr>
        <p:txBody>
          <a:bodyPr/>
          <a:lstStyle>
            <a:lvl1pPr>
              <a:defRPr/>
            </a:lvl1pPr>
          </a:lstStyle>
          <a:p>
            <a:fld id="{63546E8B-17B7-41B9-9742-25758A35DFA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17254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5BF72-4C9B-4174-8A32-5B6173626E71}" type="datetimeFigureOut">
              <a:rPr lang="ru-RU" smtClean="0"/>
              <a:pPr/>
              <a:t>28.02.2012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B1A5B-C0AD-4BF8-A2C5-DB2D0C87CC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312183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5BF72-4C9B-4174-8A32-5B6173626E71}" type="datetimeFigureOut">
              <a:rPr lang="ru-RU" smtClean="0"/>
              <a:pPr/>
              <a:t>28.02.2012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B1A5B-C0AD-4BF8-A2C5-DB2D0C87CC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21944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5BF72-4C9B-4174-8A32-5B6173626E71}" type="datetimeFigureOut">
              <a:rPr lang="ru-RU" smtClean="0"/>
              <a:pPr/>
              <a:t>28.02.2012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B1A5B-C0AD-4BF8-A2C5-DB2D0C87CC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46513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5BF72-4C9B-4174-8A32-5B6173626E71}" type="datetimeFigureOut">
              <a:rPr lang="ru-RU" smtClean="0"/>
              <a:pPr/>
              <a:t>28.02.2012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B1A5B-C0AD-4BF8-A2C5-DB2D0C87CC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158523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5BF72-4C9B-4174-8A32-5B6173626E71}" type="datetimeFigureOut">
              <a:rPr lang="ru-RU" smtClean="0"/>
              <a:pPr/>
              <a:t>28.02.2012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B1A5B-C0AD-4BF8-A2C5-DB2D0C87CC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39993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5BF72-4C9B-4174-8A32-5B6173626E71}" type="datetimeFigureOut">
              <a:rPr lang="ru-RU" smtClean="0"/>
              <a:pPr/>
              <a:t>28.02.2012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B1A5B-C0AD-4BF8-A2C5-DB2D0C87CC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89656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5BF72-4C9B-4174-8A32-5B6173626E71}" type="datetimeFigureOut">
              <a:rPr lang="ru-RU" smtClean="0"/>
              <a:pPr/>
              <a:t>28.02.2012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B1A5B-C0AD-4BF8-A2C5-DB2D0C87CC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48877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5BF72-4C9B-4174-8A32-5B6173626E71}" type="datetimeFigureOut">
              <a:rPr lang="ru-RU" smtClean="0"/>
              <a:pPr/>
              <a:t>28.02.2012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B1A5B-C0AD-4BF8-A2C5-DB2D0C87CC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260562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D5BF72-4C9B-4174-8A32-5B6173626E71}" type="datetimeFigureOut">
              <a:rPr lang="ru-RU" smtClean="0"/>
              <a:pPr/>
              <a:t>28.02.2012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BB1A5B-C0AD-4BF8-A2C5-DB2D0C87CC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83314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media" Target="../media/media1.avi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1.avi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media" Target="../media/media2.avi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2.avi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media" Target="../media/media3.avi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3.avi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media" Target="../media/media4.avi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4.avi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9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9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so9001.ru/form.php3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hyperlink" Target="http://images.google.ru/imgres?imgurl=http://www.inglesidemachine.com/iso-9001-2000.gif&amp;imgrefurl=http://www.inglesidemachine.com/&amp;usg=__3s-ACXKRCC_91wyps7t-TtvenAI=&amp;h=536&amp;w=542&amp;sz=69&amp;hl=ru&amp;start=1&amp;um=1&amp;tbnid=niXouM-AbCXUOM:&amp;tbnh=131&amp;tbnw=132&amp;prev=/images?q=iso+9001&amp;um=1&amp;hl=ru&amp;lr=&amp;newwindow=1&amp;sa=N" TargetMode="External"/><Relationship Id="rId4" Type="http://schemas.openxmlformats.org/officeDocument/2006/relationships/image" Target="../media/image4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Митинг отдела продаж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МОСКВА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Планерное</a:t>
            </a: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20-22.02.2012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3298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Отдел маркетинга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Соловьёва Мария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Ляхова Марина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852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6"/>
          <p:cNvSpPr txBox="1">
            <a:spLocks noChangeArrowheads="1"/>
          </p:cNvSpPr>
          <p:nvPr/>
        </p:nvSpPr>
        <p:spPr bwMode="auto">
          <a:xfrm>
            <a:off x="177800" y="1601788"/>
            <a:ext cx="8459788" cy="434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60363" indent="-3603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82550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 typeface="Wingdings" pitchFamily="2" charset="2"/>
              <a:buChar char="v"/>
            </a:pPr>
            <a:r>
              <a:rPr lang="ru-RU" sz="2300" b="1" dirty="0">
                <a:solidFill>
                  <a:srgbClr val="990033"/>
                </a:solidFill>
              </a:rPr>
              <a:t>МАСШТАБНАЯ ТВ РЕКЛАМА с марта 2012 по сентябрь 2012</a:t>
            </a:r>
          </a:p>
          <a:p>
            <a:pPr lvl="1" eaLnBrk="1" hangingPunct="1">
              <a:buFont typeface="Wingdings" pitchFamily="2" charset="2"/>
              <a:buChar char="ü"/>
            </a:pPr>
            <a:r>
              <a:rPr lang="ru-RU" dirty="0"/>
              <a:t>Красная Линия: федеральные ТВ каналы</a:t>
            </a:r>
            <a:r>
              <a:rPr lang="en-US" dirty="0"/>
              <a:t>: </a:t>
            </a:r>
            <a:r>
              <a:rPr lang="ru-RU" dirty="0"/>
              <a:t>Первый, Россия, ТНТ</a:t>
            </a:r>
          </a:p>
          <a:p>
            <a:pPr lvl="1" eaLnBrk="1" hangingPunct="1"/>
            <a:r>
              <a:rPr lang="ru-RU" dirty="0"/>
              <a:t>     Сроки проведения: март-апрель 2012 + август-сентябрь 2012</a:t>
            </a:r>
          </a:p>
          <a:p>
            <a:pPr lvl="1" eaLnBrk="1" hangingPunct="1">
              <a:buFont typeface="Wingdings" pitchFamily="2" charset="2"/>
              <a:buChar char="ü"/>
            </a:pPr>
            <a:r>
              <a:rPr lang="en-US" dirty="0" err="1"/>
              <a:t>Fara</a:t>
            </a:r>
            <a:r>
              <a:rPr lang="ru-RU" dirty="0"/>
              <a:t> : федеральные ТВ каналы</a:t>
            </a:r>
            <a:r>
              <a:rPr lang="en-US" dirty="0"/>
              <a:t>: </a:t>
            </a:r>
            <a:r>
              <a:rPr lang="ru-RU" dirty="0"/>
              <a:t>Первый, Россия, Домашний</a:t>
            </a:r>
          </a:p>
          <a:p>
            <a:pPr lvl="1" eaLnBrk="1" hangingPunct="1"/>
            <a:r>
              <a:rPr lang="ru-RU" dirty="0"/>
              <a:t>    Сроки проведения: март-июнь 2012</a:t>
            </a:r>
            <a:endParaRPr lang="en-US" dirty="0"/>
          </a:p>
          <a:p>
            <a:pPr lvl="1" eaLnBrk="1" hangingPunct="1"/>
            <a:endParaRPr lang="ru-RU" dirty="0"/>
          </a:p>
          <a:p>
            <a:pPr eaLnBrk="1" hangingPunct="1">
              <a:buFont typeface="Wingdings" pitchFamily="2" charset="2"/>
              <a:buChar char="ü"/>
            </a:pPr>
            <a:endParaRPr lang="ru-RU" sz="1000" dirty="0"/>
          </a:p>
          <a:p>
            <a:pPr eaLnBrk="1" hangingPunct="1">
              <a:buFont typeface="Wingdings" pitchFamily="2" charset="2"/>
              <a:buChar char="v"/>
            </a:pPr>
            <a:r>
              <a:rPr lang="ru-RU" sz="2300" b="1" dirty="0">
                <a:solidFill>
                  <a:srgbClr val="990033"/>
                </a:solidFill>
              </a:rPr>
              <a:t>РЕКЛАМНАЯ КАМПАНИЯ ТМ «БАТИСТ»</a:t>
            </a:r>
          </a:p>
          <a:p>
            <a:pPr lvl="1" eaLnBrk="1" hangingPunct="1">
              <a:buFont typeface="Wingdings" pitchFamily="2" charset="2"/>
              <a:buChar char="ü"/>
            </a:pPr>
            <a:r>
              <a:rPr lang="ru-RU" dirty="0"/>
              <a:t>Журнал «Дом-2», разворот, тираж 450 000 шт.</a:t>
            </a:r>
          </a:p>
          <a:p>
            <a:pPr lvl="1" eaLnBrk="1" hangingPunct="1"/>
            <a:r>
              <a:rPr lang="ru-RU" dirty="0"/>
              <a:t>    Сроки проведения: май-июнь 2012</a:t>
            </a:r>
            <a:r>
              <a:rPr lang="ru-RU" sz="2300" b="1" dirty="0"/>
              <a:t> </a:t>
            </a:r>
            <a:endParaRPr lang="en-US" sz="2300" b="1" dirty="0"/>
          </a:p>
          <a:p>
            <a:pPr eaLnBrk="1" hangingPunct="1">
              <a:buFont typeface="Wingdings" pitchFamily="2" charset="2"/>
              <a:buChar char="v"/>
            </a:pPr>
            <a:endParaRPr lang="ru-RU" sz="2300" b="1" dirty="0"/>
          </a:p>
          <a:p>
            <a:pPr lvl="1" eaLnBrk="1" hangingPunct="1">
              <a:buFont typeface="Wingdings" pitchFamily="2" charset="2"/>
              <a:buNone/>
            </a:pPr>
            <a:endParaRPr lang="ru-RU" sz="1000" dirty="0"/>
          </a:p>
          <a:p>
            <a:pPr eaLnBrk="1" hangingPunct="1"/>
            <a:endParaRPr lang="ru-RU" sz="2300" b="1" dirty="0"/>
          </a:p>
          <a:p>
            <a:pPr lvl="1" eaLnBrk="1" hangingPunct="1">
              <a:buFont typeface="Wingdings" pitchFamily="2" charset="2"/>
              <a:buChar char="ü"/>
            </a:pPr>
            <a:endParaRPr lang="ru-RU" sz="1000" dirty="0"/>
          </a:p>
        </p:txBody>
      </p:sp>
      <p:sp>
        <p:nvSpPr>
          <p:cNvPr id="5123" name="TextBox 351"/>
          <p:cNvSpPr txBox="1">
            <a:spLocks noChangeArrowheads="1"/>
          </p:cNvSpPr>
          <p:nvPr/>
        </p:nvSpPr>
        <p:spPr bwMode="auto">
          <a:xfrm>
            <a:off x="60325" y="414338"/>
            <a:ext cx="76533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>
                <a:solidFill>
                  <a:srgbClr val="C00000"/>
                </a:solidFill>
              </a:rPr>
              <a:t>МАРКЕТИНГОВАЯ ПОДДЕРЖКА 2012</a:t>
            </a:r>
            <a:endParaRPr lang="ru-RU" sz="2800" b="1" u="sng">
              <a:solidFill>
                <a:srgbClr val="C00000"/>
              </a:solidFill>
            </a:endParaRPr>
          </a:p>
        </p:txBody>
      </p:sp>
      <p:pic>
        <p:nvPicPr>
          <p:cNvPr id="5124" name="Рисунок 4" descr="Красная-линия-Новый-подправленный-лого.gif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81850" y="0"/>
            <a:ext cx="1819275" cy="146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79207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Fara10sek_20_02_12_DV_PAL.avi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screen"/>
          <a:stretch>
            <a:fillRect/>
          </a:stretch>
        </p:blipFill>
        <p:spPr>
          <a:xfrm>
            <a:off x="323528" y="-14890"/>
            <a:ext cx="8625947" cy="6900274"/>
          </a:xfrm>
        </p:spPr>
      </p:pic>
    </p:spTree>
    <p:extLst>
      <p:ext uri="{BB962C8B-B14F-4D97-AF65-F5344CB8AC3E}">
        <p14:creationId xmlns:p14="http://schemas.microsoft.com/office/powerpoint/2010/main" xmlns="" val="282342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KL_Gel_SENSO_TITR_20.02.2012.avi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screen"/>
          <a:stretch>
            <a:fillRect/>
          </a:stretch>
        </p:blipFill>
        <p:spPr>
          <a:xfrm>
            <a:off x="251520" y="0"/>
            <a:ext cx="8572501" cy="6858000"/>
          </a:xfrm>
        </p:spPr>
      </p:pic>
    </p:spTree>
    <p:extLst>
      <p:ext uri="{BB962C8B-B14F-4D97-AF65-F5344CB8AC3E}">
        <p14:creationId xmlns:p14="http://schemas.microsoft.com/office/powerpoint/2010/main" xmlns="" val="218799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KL_Intim_soap_20.02.2012.avi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screen"/>
          <a:stretch>
            <a:fillRect/>
          </a:stretch>
        </p:blipFill>
        <p:spPr>
          <a:xfrm>
            <a:off x="247371" y="0"/>
            <a:ext cx="8573101" cy="6858000"/>
          </a:xfrm>
        </p:spPr>
      </p:pic>
    </p:spTree>
    <p:extLst>
      <p:ext uri="{BB962C8B-B14F-4D97-AF65-F5344CB8AC3E}">
        <p14:creationId xmlns:p14="http://schemas.microsoft.com/office/powerpoint/2010/main" xmlns="" val="218799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L_Krem_soap_TITR_20.02.2012.avi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screen"/>
          <a:stretch>
            <a:fillRect/>
          </a:stretch>
        </p:blipFill>
        <p:spPr>
          <a:xfrm>
            <a:off x="251520" y="0"/>
            <a:ext cx="8572500" cy="6858000"/>
          </a:xfrm>
        </p:spPr>
      </p:pic>
    </p:spTree>
    <p:extLst>
      <p:ext uri="{BB962C8B-B14F-4D97-AF65-F5344CB8AC3E}">
        <p14:creationId xmlns:p14="http://schemas.microsoft.com/office/powerpoint/2010/main" xmlns="" val="218799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2" descr="RusskayaKosmetika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5675" y="0"/>
            <a:ext cx="1838325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Text Box 4"/>
          <p:cNvSpPr txBox="1">
            <a:spLocks noChangeArrowheads="1"/>
          </p:cNvSpPr>
          <p:nvPr/>
        </p:nvSpPr>
        <p:spPr bwMode="auto">
          <a:xfrm>
            <a:off x="192088" y="123825"/>
            <a:ext cx="75025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800" b="1">
                <a:solidFill>
                  <a:srgbClr val="FF0000"/>
                </a:solidFill>
              </a:rPr>
              <a:t>КРАСНАЯ ЛИНИЯ: РЕКЛАМА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190500" y="887413"/>
            <a:ext cx="8953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 b="1">
                <a:solidFill>
                  <a:srgbClr val="990033"/>
                </a:solidFill>
              </a:rPr>
              <a:t>ТВ РЕКЛАМА март-апрель 2012 + август-сентябрь 2012 </a:t>
            </a:r>
            <a:endParaRPr lang="ru-RU" sz="2400" b="1" u="sng">
              <a:solidFill>
                <a:srgbClr val="990033"/>
              </a:solidFill>
            </a:endParaRPr>
          </a:p>
        </p:txBody>
      </p:sp>
      <p:pic>
        <p:nvPicPr>
          <p:cNvPr id="6149" name="Picture 5" descr="vlcsnap-2012-02-06-11h46m12s19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49363" y="1344613"/>
            <a:ext cx="6669087" cy="533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452819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5" descr="1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1501775"/>
            <a:ext cx="2752725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Рисунок 6" descr="2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450" y="3570288"/>
            <a:ext cx="2762250" cy="168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Рисунок 8" descr="4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40463" y="1501775"/>
            <a:ext cx="2754312" cy="167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Рисунок 9" descr="5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32525" y="3571875"/>
            <a:ext cx="2771775" cy="168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Рисунок 10" descr="6.jp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97225" y="1501775"/>
            <a:ext cx="2801938" cy="170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Рисунок 15" descr="8.jp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9763" y="3568700"/>
            <a:ext cx="2797175" cy="170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6" name="Text Box 4"/>
          <p:cNvSpPr txBox="1">
            <a:spLocks noChangeArrowheads="1"/>
          </p:cNvSpPr>
          <p:nvPr/>
        </p:nvSpPr>
        <p:spPr bwMode="auto">
          <a:xfrm>
            <a:off x="192088" y="123825"/>
            <a:ext cx="75025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>
                <a:solidFill>
                  <a:srgbClr val="FF0000"/>
                </a:solidFill>
              </a:rPr>
              <a:t>FARA: </a:t>
            </a:r>
            <a:r>
              <a:rPr lang="ru-RU" sz="2800" b="1">
                <a:solidFill>
                  <a:srgbClr val="FF0000"/>
                </a:solidFill>
              </a:rPr>
              <a:t>РЕКЛАМА</a:t>
            </a:r>
          </a:p>
        </p:txBody>
      </p:sp>
      <p:pic>
        <p:nvPicPr>
          <p:cNvPr id="7177" name="Рисунок 2" descr="RusskayaKosmetika.jpg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5675" y="0"/>
            <a:ext cx="1838325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8" name="Text Box 4"/>
          <p:cNvSpPr txBox="1">
            <a:spLocks noChangeArrowheads="1"/>
          </p:cNvSpPr>
          <p:nvPr/>
        </p:nvSpPr>
        <p:spPr bwMode="auto">
          <a:xfrm>
            <a:off x="190500" y="887413"/>
            <a:ext cx="76771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 b="1">
                <a:solidFill>
                  <a:srgbClr val="FF0000"/>
                </a:solidFill>
              </a:rPr>
              <a:t>ТВ РЕКЛАМА март-июнь 2012</a:t>
            </a:r>
          </a:p>
        </p:txBody>
      </p:sp>
    </p:spTree>
    <p:extLst>
      <p:ext uri="{BB962C8B-B14F-4D97-AF65-F5344CB8AC3E}">
        <p14:creationId xmlns:p14="http://schemas.microsoft.com/office/powerpoint/2010/main" xmlns="" val="3956501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0525" y="390525"/>
            <a:ext cx="8486775" cy="5859463"/>
          </a:xfrm>
        </p:spPr>
        <p:txBody>
          <a:bodyPr/>
          <a:lstStyle/>
          <a:p>
            <a:r>
              <a:rPr lang="ru-RU" sz="40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РУССКАЯ КОМЕТИКА 2011</a:t>
            </a:r>
            <a:br>
              <a:rPr lang="ru-RU" sz="4000" b="1" smtClean="0">
                <a:solidFill>
                  <a:srgbClr val="FF0000"/>
                </a:solidFill>
                <a:latin typeface="Arial" charset="0"/>
                <a:cs typeface="Arial" charset="0"/>
              </a:rPr>
            </a:br>
            <a:r>
              <a:rPr lang="ru-RU" sz="4000" b="1" smtClean="0">
                <a:solidFill>
                  <a:srgbClr val="FF0000"/>
                </a:solidFill>
                <a:latin typeface="Arial" charset="0"/>
                <a:cs typeface="Arial" charset="0"/>
              </a:rPr>
              <a:t/>
            </a:r>
            <a:br>
              <a:rPr lang="ru-RU" sz="4000" b="1" smtClean="0">
                <a:solidFill>
                  <a:srgbClr val="FF0000"/>
                </a:solidFill>
                <a:latin typeface="Arial" charset="0"/>
                <a:cs typeface="Arial" charset="0"/>
              </a:rPr>
            </a:br>
            <a:r>
              <a:rPr lang="ru-RU" sz="40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НОВИНКИ</a:t>
            </a:r>
            <a:endParaRPr lang="ru-RU" sz="4000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191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4"/>
          <p:cNvSpPr txBox="1">
            <a:spLocks noChangeArrowheads="1"/>
          </p:cNvSpPr>
          <p:nvPr/>
        </p:nvSpPr>
        <p:spPr bwMode="auto">
          <a:xfrm>
            <a:off x="192088" y="123825"/>
            <a:ext cx="75025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800" b="1">
                <a:solidFill>
                  <a:srgbClr val="FF0000"/>
                </a:solidFill>
              </a:rPr>
              <a:t>ЖИДКОЕ МЫЛО</a:t>
            </a:r>
            <a:r>
              <a:rPr lang="en-US" sz="2800" b="1">
                <a:solidFill>
                  <a:srgbClr val="FF0000"/>
                </a:solidFill>
              </a:rPr>
              <a:t>: </a:t>
            </a:r>
            <a:r>
              <a:rPr lang="ru-RU" sz="2800" b="1">
                <a:solidFill>
                  <a:srgbClr val="FF0000"/>
                </a:solidFill>
              </a:rPr>
              <a:t>НОВИНКИ </a:t>
            </a:r>
            <a:r>
              <a:rPr lang="en-US" sz="2800" b="1">
                <a:solidFill>
                  <a:srgbClr val="FF0000"/>
                </a:solidFill>
              </a:rPr>
              <a:t>2011</a:t>
            </a:r>
            <a:endParaRPr lang="ru-RU" sz="2800" b="1">
              <a:solidFill>
                <a:srgbClr val="FF0000"/>
              </a:solidFill>
            </a:endParaRPr>
          </a:p>
        </p:txBody>
      </p:sp>
      <p:pic>
        <p:nvPicPr>
          <p:cNvPr id="9219" name="Рисунок 2" descr="RusskayaKosmetika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5675" y="0"/>
            <a:ext cx="1838325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7588" y="1377950"/>
            <a:ext cx="7102475" cy="437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964123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Распорядок дня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9"/>
            <a:ext cx="8229600" cy="4392488"/>
          </a:xfrm>
        </p:spPr>
        <p:txBody>
          <a:bodyPr>
            <a:normAutofit/>
          </a:bodyPr>
          <a:lstStyle/>
          <a:p>
            <a:r>
              <a:rPr lang="en-US" sz="2800" dirty="0" smtClean="0"/>
              <a:t>Check-Out</a:t>
            </a:r>
            <a:r>
              <a:rPr lang="ru-RU" sz="2800" dirty="0" smtClean="0"/>
              <a:t>, сдача номеров</a:t>
            </a:r>
          </a:p>
          <a:p>
            <a:r>
              <a:rPr lang="ru-RU" sz="2800" dirty="0" smtClean="0"/>
              <a:t>Вступительное слово – Шмелёв Дмитрий</a:t>
            </a:r>
          </a:p>
          <a:p>
            <a:r>
              <a:rPr lang="ru-RU" sz="2800" dirty="0" smtClean="0"/>
              <a:t>История компании – Махров Павел</a:t>
            </a:r>
          </a:p>
          <a:p>
            <a:r>
              <a:rPr lang="ru-RU" sz="2800" dirty="0" smtClean="0"/>
              <a:t>Отдел трейд-маркетинга – Мутовкина Юлия</a:t>
            </a:r>
          </a:p>
          <a:p>
            <a:r>
              <a:rPr lang="ru-RU" sz="2800" dirty="0" smtClean="0"/>
              <a:t>Отдел маркетинга – Соловьёва Мария</a:t>
            </a:r>
          </a:p>
          <a:p>
            <a:r>
              <a:rPr lang="ru-RU" sz="2800" dirty="0" smtClean="0"/>
              <a:t>Итоги 2011, цели и задачи на первое полугодие 2012– Шмелёв Д.</a:t>
            </a:r>
          </a:p>
          <a:p>
            <a:endParaRPr lang="ru-RU" sz="2800" dirty="0" smtClean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965938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4"/>
          <p:cNvSpPr txBox="1">
            <a:spLocks noChangeArrowheads="1"/>
          </p:cNvSpPr>
          <p:nvPr/>
        </p:nvSpPr>
        <p:spPr bwMode="auto">
          <a:xfrm>
            <a:off x="192088" y="123825"/>
            <a:ext cx="750252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800" b="1">
                <a:solidFill>
                  <a:srgbClr val="FF0000"/>
                </a:solidFill>
              </a:rPr>
              <a:t>КРАСНАЯ ЛИНИЯ ДЛЯ МУЖЧИН</a:t>
            </a:r>
          </a:p>
          <a:p>
            <a:pPr eaLnBrk="1" hangingPunct="1">
              <a:spcBef>
                <a:spcPct val="50000"/>
              </a:spcBef>
            </a:pPr>
            <a:r>
              <a:rPr lang="ru-RU" sz="2800" b="1">
                <a:solidFill>
                  <a:srgbClr val="FF0000"/>
                </a:solidFill>
              </a:rPr>
              <a:t>ЧТО НОВОГО</a:t>
            </a:r>
            <a:r>
              <a:rPr lang="en-US" sz="2800" b="1">
                <a:solidFill>
                  <a:srgbClr val="FF0000"/>
                </a:solidFill>
              </a:rPr>
              <a:t>?</a:t>
            </a:r>
            <a:endParaRPr lang="ru-RU" sz="2800" b="1">
              <a:solidFill>
                <a:srgbClr val="FF0000"/>
              </a:solidFill>
            </a:endParaRPr>
          </a:p>
        </p:txBody>
      </p:sp>
      <p:pic>
        <p:nvPicPr>
          <p:cNvPr id="10243" name="Рисунок 2" descr="RusskayaKosmetika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5675" y="0"/>
            <a:ext cx="1838325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1038" y="1435100"/>
            <a:ext cx="7715250" cy="5170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31024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4"/>
          <p:cNvSpPr txBox="1">
            <a:spLocks noChangeArrowheads="1"/>
          </p:cNvSpPr>
          <p:nvPr/>
        </p:nvSpPr>
        <p:spPr bwMode="auto">
          <a:xfrm>
            <a:off x="192088" y="123825"/>
            <a:ext cx="75025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800" b="1">
                <a:solidFill>
                  <a:srgbClr val="FF0000"/>
                </a:solidFill>
              </a:rPr>
              <a:t>ГЕЛИ ДЛЯ ДУША </a:t>
            </a:r>
            <a:r>
              <a:rPr lang="en-US" sz="2800" b="1">
                <a:solidFill>
                  <a:srgbClr val="FF0000"/>
                </a:solidFill>
              </a:rPr>
              <a:t>SensoTerapia</a:t>
            </a:r>
            <a:endParaRPr lang="ru-RU" sz="2800" b="1">
              <a:solidFill>
                <a:srgbClr val="FF0000"/>
              </a:solidFill>
            </a:endParaRPr>
          </a:p>
        </p:txBody>
      </p:sp>
      <p:pic>
        <p:nvPicPr>
          <p:cNvPr id="11267" name="Рисунок 2" descr="RusskayaKosmetika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5675" y="0"/>
            <a:ext cx="1838325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Рисунок 14" descr="KL_ST_Gel for dusha_vsplesk energii_260ml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0688" y="1651000"/>
            <a:ext cx="1162050" cy="312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Рисунок 20" descr="KL_ST_Gel for dusha_shokolad soblazn_260ml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7638" y="1544638"/>
            <a:ext cx="1173162" cy="316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Рисунок 26" descr="KL_ST_Gel for dusha_aromat negnostii_260ml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61300" y="1668463"/>
            <a:ext cx="1176338" cy="313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Рисунок 27" descr="KL_ST_Gel for dusha_vodopad emocii_260ml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8750" y="1558925"/>
            <a:ext cx="1165225" cy="312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Рисунок 29" descr="KL_ST_Gel for dusha_shestoe chuvstvo_260ml.jp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86550" y="1660525"/>
            <a:ext cx="1162050" cy="312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3" name="Рисунок 30" descr="KL_ST_Gel for dusha_svegest chuvstv_260ml.jp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3825" y="1554163"/>
            <a:ext cx="1163638" cy="312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4" name="Рисунок 11" descr="Senso_gel_Kofeinoe obolshenie_240.PNG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19488" y="1044575"/>
            <a:ext cx="2278062" cy="461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8-конечная звезда 12"/>
          <p:cNvSpPr/>
          <p:nvPr/>
        </p:nvSpPr>
        <p:spPr>
          <a:xfrm>
            <a:off x="4398963" y="754063"/>
            <a:ext cx="1646237" cy="1244600"/>
          </a:xfrm>
          <a:prstGeom prst="star8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FF0000"/>
                </a:solidFill>
              </a:rPr>
              <a:t>новинка</a:t>
            </a:r>
          </a:p>
        </p:txBody>
      </p:sp>
    </p:spTree>
    <p:extLst>
      <p:ext uri="{BB962C8B-B14F-4D97-AF65-F5344CB8AC3E}">
        <p14:creationId xmlns:p14="http://schemas.microsoft.com/office/powerpoint/2010/main" xmlns="" val="371871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4"/>
          <p:cNvSpPr txBox="1">
            <a:spLocks noChangeArrowheads="1"/>
          </p:cNvSpPr>
          <p:nvPr/>
        </p:nvSpPr>
        <p:spPr bwMode="auto">
          <a:xfrm>
            <a:off x="192088" y="123825"/>
            <a:ext cx="75025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>
                <a:solidFill>
                  <a:srgbClr val="FF0000"/>
                </a:solidFill>
              </a:rPr>
              <a:t>FARA: </a:t>
            </a:r>
            <a:r>
              <a:rPr lang="ru-RU" sz="2800" b="1">
                <a:solidFill>
                  <a:srgbClr val="FF0000"/>
                </a:solidFill>
              </a:rPr>
              <a:t>ЧТО НОВОГО</a:t>
            </a:r>
            <a:r>
              <a:rPr lang="en-US" sz="2800" b="1">
                <a:solidFill>
                  <a:srgbClr val="FF0000"/>
                </a:solidFill>
              </a:rPr>
              <a:t>?</a:t>
            </a:r>
            <a:endParaRPr lang="ru-RU" sz="2800" b="1">
              <a:solidFill>
                <a:srgbClr val="FF0000"/>
              </a:solidFill>
            </a:endParaRPr>
          </a:p>
        </p:txBody>
      </p:sp>
      <p:pic>
        <p:nvPicPr>
          <p:cNvPr id="12291" name="Рисунок 2" descr="RusskayaKosmetika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5675" y="0"/>
            <a:ext cx="1838325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90500" y="887413"/>
            <a:ext cx="380523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>
                <a:solidFill>
                  <a:srgbClr val="FF0000"/>
                </a:solidFill>
              </a:rPr>
              <a:t>FARA CLASSIC </a:t>
            </a:r>
            <a:r>
              <a:rPr lang="ru-RU" sz="2400" b="1">
                <a:solidFill>
                  <a:srgbClr val="FF0000"/>
                </a:solidFill>
              </a:rPr>
              <a:t>С ПЧЕЛИНЫМ ВОСКОМ</a:t>
            </a:r>
          </a:p>
        </p:txBody>
      </p:sp>
      <p:pic>
        <p:nvPicPr>
          <p:cNvPr id="12293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500" y="2543175"/>
            <a:ext cx="5048250" cy="404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1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075" y="1330325"/>
            <a:ext cx="4765675" cy="329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55847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4"/>
          <p:cNvSpPr txBox="1">
            <a:spLocks noChangeArrowheads="1"/>
          </p:cNvSpPr>
          <p:nvPr/>
        </p:nvSpPr>
        <p:spPr bwMode="auto">
          <a:xfrm>
            <a:off x="192088" y="123825"/>
            <a:ext cx="750252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800" b="1">
                <a:solidFill>
                  <a:srgbClr val="FF0000"/>
                </a:solidFill>
              </a:rPr>
              <a:t>БАБУШКИНА АПТЕКА</a:t>
            </a:r>
          </a:p>
          <a:p>
            <a:pPr eaLnBrk="1" hangingPunct="1">
              <a:spcBef>
                <a:spcPct val="50000"/>
              </a:spcBef>
            </a:pPr>
            <a:r>
              <a:rPr lang="ru-RU" sz="2800" b="1">
                <a:solidFill>
                  <a:srgbClr val="FF0000"/>
                </a:solidFill>
              </a:rPr>
              <a:t>ЧТО НОВОГО</a:t>
            </a:r>
            <a:r>
              <a:rPr lang="en-US" sz="2800" b="1">
                <a:solidFill>
                  <a:srgbClr val="FF0000"/>
                </a:solidFill>
              </a:rPr>
              <a:t>?</a:t>
            </a:r>
            <a:endParaRPr lang="ru-RU" sz="2800" b="1">
              <a:solidFill>
                <a:srgbClr val="FF0000"/>
              </a:solidFill>
            </a:endParaRPr>
          </a:p>
        </p:txBody>
      </p:sp>
      <p:pic>
        <p:nvPicPr>
          <p:cNvPr id="13315" name="Рисунок 2" descr="RusskayaKosmetika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5675" y="0"/>
            <a:ext cx="1838325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6413" y="1435100"/>
            <a:ext cx="8139112" cy="522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809949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 txBox="1">
            <a:spLocks noChangeArrowheads="1"/>
          </p:cNvSpPr>
          <p:nvPr/>
        </p:nvSpPr>
        <p:spPr bwMode="auto">
          <a:xfrm>
            <a:off x="192088" y="123825"/>
            <a:ext cx="75025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>
                <a:solidFill>
                  <a:srgbClr val="FF0000"/>
                </a:solidFill>
              </a:rPr>
              <a:t>HELLO KITTY</a:t>
            </a:r>
            <a:r>
              <a:rPr lang="ru-RU" sz="2800" b="1">
                <a:solidFill>
                  <a:srgbClr val="FF0000"/>
                </a:solidFill>
              </a:rPr>
              <a:t>:ЧТО НОВОГО</a:t>
            </a:r>
            <a:r>
              <a:rPr lang="en-US" sz="2800" b="1">
                <a:solidFill>
                  <a:srgbClr val="FF0000"/>
                </a:solidFill>
              </a:rPr>
              <a:t>?</a:t>
            </a:r>
            <a:endParaRPr lang="ru-RU" sz="2800" b="1">
              <a:solidFill>
                <a:srgbClr val="FF0000"/>
              </a:solidFill>
            </a:endParaRPr>
          </a:p>
        </p:txBody>
      </p:sp>
      <p:pic>
        <p:nvPicPr>
          <p:cNvPr id="14339" name="Рисунок 2" descr="RusskayaKosmetika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5675" y="0"/>
            <a:ext cx="1838325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Рисунок 4" descr="Коллаж Kitty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6075" y="738188"/>
            <a:ext cx="8478838" cy="599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27305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4"/>
          <p:cNvSpPr txBox="1">
            <a:spLocks noChangeArrowheads="1"/>
          </p:cNvSpPr>
          <p:nvPr/>
        </p:nvSpPr>
        <p:spPr bwMode="auto">
          <a:xfrm>
            <a:off x="192088" y="123825"/>
            <a:ext cx="75025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>
                <a:solidFill>
                  <a:srgbClr val="FF0000"/>
                </a:solidFill>
              </a:rPr>
              <a:t>WINX CLUB</a:t>
            </a:r>
            <a:r>
              <a:rPr lang="ru-RU" sz="2800" b="1">
                <a:solidFill>
                  <a:srgbClr val="FF0000"/>
                </a:solidFill>
              </a:rPr>
              <a:t>:</a:t>
            </a:r>
            <a:r>
              <a:rPr lang="en-US" sz="2800" b="1">
                <a:solidFill>
                  <a:srgbClr val="FF0000"/>
                </a:solidFill>
              </a:rPr>
              <a:t> </a:t>
            </a:r>
            <a:r>
              <a:rPr lang="ru-RU" sz="2800" b="1">
                <a:solidFill>
                  <a:srgbClr val="FF0000"/>
                </a:solidFill>
              </a:rPr>
              <a:t>ЧТО НОВОГО</a:t>
            </a:r>
            <a:r>
              <a:rPr lang="en-US" sz="2800" b="1">
                <a:solidFill>
                  <a:srgbClr val="FF0000"/>
                </a:solidFill>
              </a:rPr>
              <a:t>?</a:t>
            </a:r>
            <a:endParaRPr lang="ru-RU" sz="2800" b="1">
              <a:solidFill>
                <a:srgbClr val="FF0000"/>
              </a:solidFill>
            </a:endParaRPr>
          </a:p>
        </p:txBody>
      </p:sp>
      <p:pic>
        <p:nvPicPr>
          <p:cNvPr id="15363" name="Рисунок 2" descr="RusskayaKosmetika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5675" y="0"/>
            <a:ext cx="1838325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Рисунок 7" descr="Parfum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013" y="958850"/>
            <a:ext cx="8066087" cy="570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744486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3112"/>
          </a:xfrm>
        </p:spPr>
        <p:txBody>
          <a:bodyPr/>
          <a:lstStyle/>
          <a:p>
            <a:pPr algn="l"/>
            <a:r>
              <a:rPr lang="en-US" sz="28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WINX CLUB</a:t>
            </a:r>
            <a:r>
              <a:rPr lang="ru-RU" sz="28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:</a:t>
            </a:r>
            <a:r>
              <a:rPr lang="en-US" sz="28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ru-RU" sz="28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ЧТО НОВОГО?</a:t>
            </a:r>
            <a:endParaRPr lang="ru-RU" sz="2800" smtClean="0"/>
          </a:p>
        </p:txBody>
      </p:sp>
      <p:pic>
        <p:nvPicPr>
          <p:cNvPr id="16387" name="Содержимое 3" descr="All_Decorativka+Penomoika.JP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65163" y="958850"/>
            <a:ext cx="7664450" cy="5748338"/>
          </a:xfrm>
        </p:spPr>
      </p:pic>
    </p:spTree>
    <p:extLst>
      <p:ext uri="{BB962C8B-B14F-4D97-AF65-F5344CB8AC3E}">
        <p14:creationId xmlns:p14="http://schemas.microsoft.com/office/powerpoint/2010/main" xmlns="" val="9193321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Содержимое 2"/>
          <p:cNvSpPr>
            <a:spLocks noGrp="1"/>
          </p:cNvSpPr>
          <p:nvPr>
            <p:ph idx="1"/>
          </p:nvPr>
        </p:nvSpPr>
        <p:spPr>
          <a:xfrm>
            <a:off x="457200" y="603250"/>
            <a:ext cx="8229600" cy="5522913"/>
          </a:xfrm>
        </p:spPr>
        <p:txBody>
          <a:bodyPr/>
          <a:lstStyle/>
          <a:p>
            <a:pPr>
              <a:buFont typeface="Arial" charset="0"/>
              <a:buNone/>
            </a:pPr>
            <a:endParaRPr lang="ru-RU" b="1" smtClean="0">
              <a:solidFill>
                <a:srgbClr val="FF0000"/>
              </a:solidFill>
              <a:latin typeface="Arial" charset="0"/>
              <a:cs typeface="Arial" charset="0"/>
            </a:endParaRPr>
          </a:p>
          <a:p>
            <a:pPr>
              <a:buFont typeface="Arial" charset="0"/>
              <a:buNone/>
            </a:pPr>
            <a:endParaRPr lang="ru-RU" b="1" smtClean="0">
              <a:solidFill>
                <a:srgbClr val="FF0000"/>
              </a:solidFill>
              <a:latin typeface="Arial" charset="0"/>
              <a:cs typeface="Arial" charset="0"/>
            </a:endParaRPr>
          </a:p>
          <a:p>
            <a:pPr>
              <a:buFont typeface="Arial" charset="0"/>
              <a:buNone/>
            </a:pPr>
            <a:endParaRPr lang="ru-RU" b="1" smtClean="0">
              <a:solidFill>
                <a:srgbClr val="FF0000"/>
              </a:solidFill>
              <a:latin typeface="Arial" charset="0"/>
              <a:cs typeface="Arial" charset="0"/>
            </a:endParaRPr>
          </a:p>
          <a:p>
            <a:pPr algn="ctr">
              <a:buFont typeface="Arial" charset="0"/>
              <a:buNone/>
            </a:pPr>
            <a:r>
              <a:rPr lang="ru-RU" b="1" smtClean="0">
                <a:solidFill>
                  <a:srgbClr val="FF0000"/>
                </a:solidFill>
                <a:latin typeface="Arial" charset="0"/>
                <a:cs typeface="Arial" charset="0"/>
              </a:rPr>
              <a:t>РУССКАЯ КОМЕТИКА 2012</a:t>
            </a:r>
          </a:p>
          <a:p>
            <a:pPr algn="ctr">
              <a:buFont typeface="Arial" charset="0"/>
              <a:buNone/>
            </a:pPr>
            <a:r>
              <a:rPr lang="ru-RU" b="1" smtClean="0">
                <a:solidFill>
                  <a:srgbClr val="FF0000"/>
                </a:solidFill>
                <a:latin typeface="Arial" charset="0"/>
                <a:cs typeface="Arial" charset="0"/>
              </a:rPr>
              <a:t> НАШИ ПЛАНЫ</a:t>
            </a:r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xmlns="" val="346597853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 txBox="1">
            <a:spLocks/>
          </p:cNvSpPr>
          <p:nvPr/>
        </p:nvSpPr>
        <p:spPr bwMode="auto">
          <a:xfrm>
            <a:off x="285750" y="0"/>
            <a:ext cx="8447088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ru-RU" sz="2800" b="1" dirty="0">
                <a:solidFill>
                  <a:srgbClr val="FF0000"/>
                </a:solidFill>
                <a:latin typeface="Arial" pitchFamily="34" charset="0"/>
                <a:ea typeface="+mj-ea"/>
                <a:cs typeface="+mj-cs"/>
              </a:rPr>
              <a:t>Оптимизация ассортимента </a:t>
            </a:r>
          </a:p>
          <a:p>
            <a:pPr algn="ctr" eaLnBrk="0" hangingPunct="0">
              <a:defRPr/>
            </a:pPr>
            <a:r>
              <a:rPr lang="ru-RU" sz="2800" b="1" dirty="0">
                <a:solidFill>
                  <a:srgbClr val="FF0000"/>
                </a:solidFill>
                <a:latin typeface="Arial" pitchFamily="34" charset="0"/>
                <a:ea typeface="+mj-ea"/>
                <a:cs typeface="+mj-cs"/>
              </a:rPr>
              <a:t>ТМ «Красная Линия»</a:t>
            </a:r>
          </a:p>
        </p:txBody>
      </p:sp>
      <p:sp>
        <p:nvSpPr>
          <p:cNvPr id="22531" name="Содержимое 6"/>
          <p:cNvSpPr>
            <a:spLocks noGrp="1"/>
          </p:cNvSpPr>
          <p:nvPr>
            <p:ph idx="1"/>
          </p:nvPr>
        </p:nvSpPr>
        <p:spPr>
          <a:xfrm>
            <a:off x="457200" y="1127125"/>
            <a:ext cx="8229600" cy="4999038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v"/>
              <a:defRPr/>
            </a:pPr>
            <a:r>
              <a:rPr lang="ru-RU" sz="1800" b="1" dirty="0" smtClean="0">
                <a:solidFill>
                  <a:srgbClr val="990000"/>
                </a:solidFill>
                <a:latin typeface="+mj-lt"/>
              </a:rPr>
              <a:t>Интимная гигиена 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en-US" sz="1800" dirty="0" smtClean="0">
                <a:latin typeface="+mj-lt"/>
              </a:rPr>
              <a:t>Re-design</a:t>
            </a:r>
            <a:r>
              <a:rPr lang="ru-RU" sz="1800" dirty="0" smtClean="0">
                <a:latin typeface="+mj-lt"/>
              </a:rPr>
              <a:t> </a:t>
            </a:r>
            <a:r>
              <a:rPr lang="en-US" sz="1800" dirty="0" smtClean="0">
                <a:latin typeface="+mj-lt"/>
              </a:rPr>
              <a:t>Young</a:t>
            </a:r>
            <a:endParaRPr lang="ru-RU" sz="1800" dirty="0" smtClean="0">
              <a:latin typeface="+mj-lt"/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ru-RU" sz="1800" dirty="0" smtClean="0">
                <a:latin typeface="+mj-lt"/>
              </a:rPr>
              <a:t>Ввод новых продуктов, в том числе Мыло </a:t>
            </a:r>
            <a:r>
              <a:rPr lang="ru-RU" sz="1800" dirty="0" smtClean="0">
                <a:latin typeface="+mj-lt"/>
                <a:cs typeface="Arial" charset="0"/>
              </a:rPr>
              <a:t>для интимной гигиены </a:t>
            </a:r>
            <a:r>
              <a:rPr lang="en-US" sz="1800" dirty="0" smtClean="0">
                <a:latin typeface="+mj-lt"/>
                <a:cs typeface="Arial" charset="0"/>
              </a:rPr>
              <a:t>Natural (</a:t>
            </a:r>
            <a:r>
              <a:rPr lang="ru-RU" sz="1800" dirty="0" smtClean="0">
                <a:latin typeface="+mj-lt"/>
                <a:cs typeface="Arial" charset="0"/>
              </a:rPr>
              <a:t>без </a:t>
            </a:r>
            <a:r>
              <a:rPr lang="en-US" sz="1800" dirty="0" smtClean="0">
                <a:latin typeface="+mj-lt"/>
                <a:cs typeface="Arial" charset="0"/>
              </a:rPr>
              <a:t>SLS/SLES,</a:t>
            </a:r>
            <a:r>
              <a:rPr lang="ru-RU" sz="1800" dirty="0" smtClean="0">
                <a:latin typeface="+mj-lt"/>
                <a:cs typeface="Arial" charset="0"/>
              </a:rPr>
              <a:t> </a:t>
            </a:r>
            <a:r>
              <a:rPr lang="ru-RU" sz="1800" dirty="0" err="1" smtClean="0">
                <a:latin typeface="+mj-lt"/>
                <a:cs typeface="Arial" charset="0"/>
              </a:rPr>
              <a:t>парабенов</a:t>
            </a:r>
            <a:r>
              <a:rPr lang="ru-RU" sz="1800" dirty="0" smtClean="0">
                <a:latin typeface="+mj-lt"/>
                <a:cs typeface="Arial" charset="0"/>
              </a:rPr>
              <a:t>, соли, красителей, продуктов животного происхождения)</a:t>
            </a:r>
            <a:endParaRPr lang="ru-RU" sz="1800" dirty="0" smtClean="0">
              <a:latin typeface="+mj-lt"/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en-US" sz="1800" dirty="0" smtClean="0">
                <a:latin typeface="+mj-lt"/>
                <a:cs typeface="Arial" charset="0"/>
              </a:rPr>
              <a:t>Re-design </a:t>
            </a:r>
            <a:r>
              <a:rPr lang="ru-RU" sz="1800" dirty="0" smtClean="0">
                <a:latin typeface="+mj-lt"/>
                <a:cs typeface="Arial" charset="0"/>
              </a:rPr>
              <a:t>Пенки для интимной гигиены «Нежная», ввод новых </a:t>
            </a:r>
            <a:r>
              <a:rPr lang="en-US" sz="1800" dirty="0" smtClean="0">
                <a:latin typeface="+mj-lt"/>
                <a:cs typeface="Arial" charset="0"/>
              </a:rPr>
              <a:t>SKU </a:t>
            </a:r>
            <a:r>
              <a:rPr lang="ru-RU" sz="1800" dirty="0" smtClean="0">
                <a:latin typeface="+mj-lt"/>
                <a:cs typeface="Arial" charset="0"/>
              </a:rPr>
              <a:t>в данной категории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ru-RU" sz="1800" dirty="0" smtClean="0">
                <a:latin typeface="+mj-lt"/>
                <a:cs typeface="Arial" charset="0"/>
              </a:rPr>
              <a:t>К 2013 переход на дозатор с контролем первого вскрытия, изменение формы флакона, новый дизайн этикетки</a:t>
            </a:r>
          </a:p>
          <a:p>
            <a:pPr>
              <a:buFont typeface="Wingdings" pitchFamily="2" charset="2"/>
              <a:buChar char="v"/>
              <a:defRPr/>
            </a:pPr>
            <a:r>
              <a:rPr lang="ru-RU" sz="1800" b="1" dirty="0" smtClean="0">
                <a:solidFill>
                  <a:srgbClr val="990000"/>
                </a:solidFill>
                <a:latin typeface="+mj-lt"/>
              </a:rPr>
              <a:t>Жидкое мыло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ru-RU" sz="1800" dirty="0" smtClean="0">
                <a:latin typeface="+mj-lt"/>
                <a:cs typeface="Arial" charset="0"/>
              </a:rPr>
              <a:t>Обновление существующих продуктов (дополнительные активные компоненты, новые ароматы, новый дизайн)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ru-RU" sz="1800" dirty="0" smtClean="0">
                <a:latin typeface="+mj-lt"/>
                <a:cs typeface="Arial" charset="0"/>
              </a:rPr>
              <a:t>Ввод новых продуктов: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ru-RU" sz="1800" dirty="0" smtClean="0">
                <a:latin typeface="+mj-lt"/>
                <a:cs typeface="Arial" charset="0"/>
              </a:rPr>
              <a:t>Жидкое мыло с морскими минералами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ru-RU" sz="1800" dirty="0" smtClean="0">
                <a:latin typeface="+mj-lt"/>
                <a:cs typeface="Arial" charset="0"/>
              </a:rPr>
              <a:t>Жидкое мыло для рук Антибактериальное – 2 </a:t>
            </a:r>
            <a:r>
              <a:rPr lang="en-US" sz="1800" dirty="0" smtClean="0">
                <a:latin typeface="+mj-lt"/>
                <a:cs typeface="Arial" charset="0"/>
              </a:rPr>
              <a:t>SKU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ru-RU" sz="1800" dirty="0" smtClean="0">
                <a:latin typeface="+mj-lt"/>
                <a:cs typeface="Arial" charset="0"/>
              </a:rPr>
              <a:t>Гель для рук антибактериальный</a:t>
            </a:r>
            <a:r>
              <a:rPr lang="en-US" sz="1800" dirty="0" smtClean="0">
                <a:latin typeface="+mj-lt"/>
                <a:cs typeface="Arial" charset="0"/>
              </a:rPr>
              <a:t> – 2 SKU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ru-RU" sz="1800" dirty="0" smtClean="0">
                <a:latin typeface="+mj-lt"/>
                <a:cs typeface="Arial" charset="0"/>
              </a:rPr>
              <a:t>Жидкое мыло в </a:t>
            </a:r>
            <a:r>
              <a:rPr lang="en-US" sz="1800" dirty="0" err="1" smtClean="0">
                <a:latin typeface="+mj-lt"/>
                <a:cs typeface="Arial" charset="0"/>
              </a:rPr>
              <a:t>Doy</a:t>
            </a:r>
            <a:r>
              <a:rPr lang="en-US" sz="1800" dirty="0" smtClean="0">
                <a:latin typeface="+mj-lt"/>
                <a:cs typeface="Arial" charset="0"/>
              </a:rPr>
              <a:t>-pack</a:t>
            </a:r>
            <a:r>
              <a:rPr lang="ru-RU" sz="1800" dirty="0" smtClean="0">
                <a:latin typeface="+mj-lt"/>
                <a:cs typeface="Arial" charset="0"/>
              </a:rPr>
              <a:t> (запасной блок к основному флакону)</a:t>
            </a:r>
          </a:p>
          <a:p>
            <a:pPr>
              <a:buFont typeface="Arial" charset="0"/>
              <a:buAutoNum type="arabicPeriod" startAt="9"/>
              <a:defRPr/>
            </a:pPr>
            <a:endParaRPr lang="ru-RU" sz="1200" dirty="0" smtClean="0"/>
          </a:p>
          <a:p>
            <a:pPr>
              <a:buFont typeface="Arial" charset="0"/>
              <a:buAutoNum type="arabicPeriod" startAt="9"/>
              <a:defRPr/>
            </a:pPr>
            <a:endParaRPr lang="ru-RU" sz="1200" b="1" dirty="0" smtClean="0">
              <a:solidFill>
                <a:srgbClr val="990000"/>
              </a:solidFill>
              <a:latin typeface="Arial" pitchFamily="34" charset="0"/>
            </a:endParaRPr>
          </a:p>
          <a:p>
            <a:pPr>
              <a:buFont typeface="Arial" charset="0"/>
              <a:buNone/>
              <a:defRPr/>
            </a:pPr>
            <a:endParaRPr lang="ru-RU" sz="1200" dirty="0" smtClean="0">
              <a:latin typeface="+mj-lt"/>
              <a:cs typeface="Arial" charset="0"/>
            </a:endParaRPr>
          </a:p>
          <a:p>
            <a:pPr>
              <a:buFontTx/>
              <a:buChar char="-"/>
              <a:defRPr/>
            </a:pPr>
            <a:endParaRPr lang="ru-RU" sz="1800" b="1" dirty="0" smtClean="0">
              <a:solidFill>
                <a:srgbClr val="990000"/>
              </a:solidFill>
              <a:latin typeface="Arial" pitchFamily="34" charset="0"/>
              <a:cs typeface="Arial" charset="0"/>
            </a:endParaRPr>
          </a:p>
          <a:p>
            <a:pPr>
              <a:buFontTx/>
              <a:buChar char="-"/>
              <a:defRPr/>
            </a:pPr>
            <a:endParaRPr lang="ru-RU" sz="1800" dirty="0" smtClean="0">
              <a:cs typeface="Arial" charset="0"/>
            </a:endParaRPr>
          </a:p>
          <a:p>
            <a:pPr>
              <a:buFont typeface="Arial" charset="0"/>
              <a:buNone/>
              <a:defRPr/>
            </a:pPr>
            <a:endParaRPr lang="ru-RU" sz="1800" dirty="0" smtClean="0"/>
          </a:p>
        </p:txBody>
      </p:sp>
    </p:spTree>
    <p:extLst>
      <p:ext uri="{BB962C8B-B14F-4D97-AF65-F5344CB8AC3E}">
        <p14:creationId xmlns:p14="http://schemas.microsoft.com/office/powerpoint/2010/main" xmlns="" val="1406211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 txBox="1">
            <a:spLocks/>
          </p:cNvSpPr>
          <p:nvPr/>
        </p:nvSpPr>
        <p:spPr bwMode="auto">
          <a:xfrm>
            <a:off x="285750" y="0"/>
            <a:ext cx="8447088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ru-RU" sz="2800" b="1" dirty="0">
                <a:solidFill>
                  <a:srgbClr val="FF0000"/>
                </a:solidFill>
                <a:latin typeface="Arial" pitchFamily="34" charset="0"/>
                <a:ea typeface="+mj-ea"/>
                <a:cs typeface="+mj-cs"/>
              </a:rPr>
              <a:t>Оптимизация ассортимента </a:t>
            </a:r>
          </a:p>
          <a:p>
            <a:pPr algn="ctr" eaLnBrk="0" hangingPunct="0">
              <a:defRPr/>
            </a:pPr>
            <a:r>
              <a:rPr lang="ru-RU" sz="2800" b="1" dirty="0">
                <a:solidFill>
                  <a:srgbClr val="FF0000"/>
                </a:solidFill>
                <a:latin typeface="Arial" pitchFamily="34" charset="0"/>
                <a:ea typeface="+mj-ea"/>
                <a:cs typeface="+mj-cs"/>
              </a:rPr>
              <a:t>ТМ «Красная Линия»</a:t>
            </a:r>
          </a:p>
        </p:txBody>
      </p:sp>
      <p:sp>
        <p:nvSpPr>
          <p:cNvPr id="22531" name="Содержимое 6"/>
          <p:cNvSpPr>
            <a:spLocks noGrp="1"/>
          </p:cNvSpPr>
          <p:nvPr>
            <p:ph idx="1"/>
          </p:nvPr>
        </p:nvSpPr>
        <p:spPr>
          <a:xfrm>
            <a:off x="457200" y="1127125"/>
            <a:ext cx="8229600" cy="4999038"/>
          </a:xfrm>
        </p:spPr>
        <p:txBody>
          <a:bodyPr/>
          <a:lstStyle/>
          <a:p>
            <a:pPr>
              <a:buFont typeface="Wingdings" pitchFamily="2" charset="2"/>
              <a:buChar char="v"/>
              <a:defRPr/>
            </a:pPr>
            <a:r>
              <a:rPr lang="ru-RU" sz="1800" b="1" dirty="0" smtClean="0">
                <a:solidFill>
                  <a:srgbClr val="990000"/>
                </a:solidFill>
                <a:latin typeface="Arial" pitchFamily="34" charset="0"/>
              </a:rPr>
              <a:t>Уход за волосами, Гели для душа и Пена для ванн</a:t>
            </a:r>
          </a:p>
          <a:p>
            <a:pPr>
              <a:buFont typeface="Arial" charset="0"/>
              <a:buNone/>
              <a:defRPr/>
            </a:pPr>
            <a:endParaRPr lang="ru-RU" sz="1800" b="1" dirty="0" smtClean="0">
              <a:solidFill>
                <a:srgbClr val="990000"/>
              </a:solidFill>
              <a:latin typeface="Arial" pitchFamily="34" charset="0"/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ru-RU" sz="1800" dirty="0" smtClean="0"/>
              <a:t>Новая концепция, пересмотр ассортимента, новая упаковка и новый дизайн.</a:t>
            </a:r>
          </a:p>
          <a:p>
            <a:pPr>
              <a:buFont typeface="Arial" charset="0"/>
              <a:buNone/>
              <a:defRPr/>
            </a:pPr>
            <a:endParaRPr lang="ru-RU" sz="1800" dirty="0" smtClean="0"/>
          </a:p>
          <a:p>
            <a:pPr>
              <a:buFont typeface="Wingdings" pitchFamily="2" charset="2"/>
              <a:buChar char="v"/>
              <a:defRPr/>
            </a:pPr>
            <a:r>
              <a:rPr lang="ru-RU" sz="1800" b="1" dirty="0" smtClean="0">
                <a:solidFill>
                  <a:srgbClr val="990033"/>
                </a:solidFill>
              </a:rPr>
              <a:t>Уход за кожей:</a:t>
            </a:r>
          </a:p>
          <a:p>
            <a:pPr>
              <a:buFont typeface="Arial" charset="0"/>
              <a:buNone/>
              <a:defRPr/>
            </a:pPr>
            <a:endParaRPr lang="ru-RU" sz="1800" b="1" dirty="0" smtClean="0">
              <a:solidFill>
                <a:srgbClr val="990033"/>
              </a:solidFill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en-US" sz="1800" dirty="0" smtClean="0">
                <a:cs typeface="Arial" charset="0"/>
              </a:rPr>
              <a:t>Re-design </a:t>
            </a:r>
            <a:r>
              <a:rPr lang="ru-RU" sz="1800" dirty="0" smtClean="0">
                <a:cs typeface="Arial" charset="0"/>
              </a:rPr>
              <a:t>всей линейки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ru-RU" sz="1800" dirty="0" smtClean="0"/>
              <a:t>Оптимизация ассортимента + обновление рецептур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ru-RU" sz="1800" dirty="0" smtClean="0">
                <a:cs typeface="Arial" charset="0"/>
              </a:rPr>
              <a:t>Цветочная серия – в работе, идет постепенное обновление дизайна по мере срабатывания упаковки, в перспективе возможно расширение ассортимента средствами по уходу за кожей лица</a:t>
            </a:r>
          </a:p>
          <a:p>
            <a:pPr>
              <a:buFont typeface="Arial" charset="0"/>
              <a:buAutoNum type="arabicPeriod" startAt="9"/>
              <a:defRPr/>
            </a:pPr>
            <a:endParaRPr lang="ru-RU" sz="1200" dirty="0" smtClean="0"/>
          </a:p>
          <a:p>
            <a:pPr>
              <a:buFont typeface="Arial" charset="0"/>
              <a:buAutoNum type="arabicPeriod" startAt="9"/>
              <a:defRPr/>
            </a:pPr>
            <a:endParaRPr lang="ru-RU" sz="1200" b="1" dirty="0" smtClean="0">
              <a:solidFill>
                <a:srgbClr val="990000"/>
              </a:solidFill>
              <a:latin typeface="Arial" pitchFamily="34" charset="0"/>
            </a:endParaRPr>
          </a:p>
          <a:p>
            <a:pPr>
              <a:buFont typeface="Arial" charset="0"/>
              <a:buNone/>
              <a:defRPr/>
            </a:pPr>
            <a:endParaRPr lang="ru-RU" sz="1200" dirty="0" smtClean="0">
              <a:latin typeface="+mj-lt"/>
              <a:cs typeface="Arial" charset="0"/>
            </a:endParaRPr>
          </a:p>
          <a:p>
            <a:pPr>
              <a:buFontTx/>
              <a:buChar char="-"/>
              <a:defRPr/>
            </a:pPr>
            <a:endParaRPr lang="ru-RU" sz="1800" b="1" dirty="0" smtClean="0">
              <a:solidFill>
                <a:srgbClr val="990000"/>
              </a:solidFill>
              <a:latin typeface="Arial" pitchFamily="34" charset="0"/>
              <a:cs typeface="Arial" charset="0"/>
            </a:endParaRPr>
          </a:p>
          <a:p>
            <a:pPr>
              <a:buFontTx/>
              <a:buChar char="-"/>
              <a:defRPr/>
            </a:pPr>
            <a:endParaRPr lang="ru-RU" sz="1800" dirty="0" smtClean="0">
              <a:cs typeface="Arial" charset="0"/>
            </a:endParaRPr>
          </a:p>
          <a:p>
            <a:pPr>
              <a:buFont typeface="Arial" charset="0"/>
              <a:buNone/>
              <a:defRPr/>
            </a:pPr>
            <a:endParaRPr lang="ru-RU" sz="1800" dirty="0" smtClean="0"/>
          </a:p>
        </p:txBody>
      </p:sp>
    </p:spTree>
    <p:extLst>
      <p:ext uri="{BB962C8B-B14F-4D97-AF65-F5344CB8AC3E}">
        <p14:creationId xmlns:p14="http://schemas.microsoft.com/office/powerpoint/2010/main" xmlns="" val="611363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История Компании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Махров Павел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5754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Рисунок 3" descr="C:\Documents and Settings\lyachova\Рабочий стол\флакон КЛ\Флаконы от Громин\1\Эскиз1-9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179513"/>
            <a:ext cx="4125913" cy="309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Рисунок 4" descr="C:\Documents and Settings\lyachova\Рабочий стол\флакон КЛ\Флаконы от Громин\2\Эскиз1-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9425" y="901700"/>
            <a:ext cx="4860925" cy="3652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Рисунок 5" descr="C:\Documents and Settings\lyachova\Рабочий стол\флакон КЛ\Флаконы от Громин\3\Prototipe63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9388" y="4351338"/>
            <a:ext cx="5351462" cy="238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5"/>
          <p:cNvSpPr txBox="1">
            <a:spLocks/>
          </p:cNvSpPr>
          <p:nvPr/>
        </p:nvSpPr>
        <p:spPr bwMode="auto">
          <a:xfrm>
            <a:off x="285750" y="0"/>
            <a:ext cx="8447088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ru-RU" sz="2800" b="1" dirty="0">
                <a:solidFill>
                  <a:srgbClr val="FF0000"/>
                </a:solidFill>
                <a:latin typeface="Arial" pitchFamily="34" charset="0"/>
                <a:ea typeface="+mj-ea"/>
                <a:cs typeface="+mj-cs"/>
              </a:rPr>
              <a:t>Разработка новой формы флакона</a:t>
            </a:r>
          </a:p>
          <a:p>
            <a:pPr algn="ctr" eaLnBrk="0" hangingPunct="0">
              <a:defRPr/>
            </a:pPr>
            <a:r>
              <a:rPr lang="ru-RU" sz="2800" b="1" dirty="0">
                <a:solidFill>
                  <a:srgbClr val="FF0000"/>
                </a:solidFill>
                <a:latin typeface="Arial" pitchFamily="34" charset="0"/>
                <a:ea typeface="+mj-ea"/>
                <a:cs typeface="+mj-cs"/>
              </a:rPr>
              <a:t>ТМ «Красная Линия»</a:t>
            </a:r>
          </a:p>
        </p:txBody>
      </p:sp>
    </p:spTree>
    <p:extLst>
      <p:ext uri="{BB962C8B-B14F-4D97-AF65-F5344CB8AC3E}">
        <p14:creationId xmlns:p14="http://schemas.microsoft.com/office/powerpoint/2010/main" xmlns="" val="410822304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Содержимое 3" descr="Young.jp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481138" y="415925"/>
            <a:ext cx="5870575" cy="5870575"/>
          </a:xfrm>
        </p:spPr>
      </p:pic>
    </p:spTree>
    <p:extLst>
      <p:ext uri="{BB962C8B-B14F-4D97-AF65-F5344CB8AC3E}">
        <p14:creationId xmlns:p14="http://schemas.microsoft.com/office/powerpoint/2010/main" xmlns="" val="183774112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Рисунок 5" descr="Пенки было стало смал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49275"/>
            <a:ext cx="9144000" cy="558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68558247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4"/>
          <p:cNvSpPr txBox="1">
            <a:spLocks noChangeArrowheads="1"/>
          </p:cNvSpPr>
          <p:nvPr/>
        </p:nvSpPr>
        <p:spPr bwMode="auto">
          <a:xfrm>
            <a:off x="192088" y="123825"/>
            <a:ext cx="75025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800" b="1">
                <a:solidFill>
                  <a:srgbClr val="FF0000"/>
                </a:solidFill>
              </a:rPr>
              <a:t>УХОД ЗА КОЖЕЙ</a:t>
            </a:r>
          </a:p>
        </p:txBody>
      </p:sp>
      <p:pic>
        <p:nvPicPr>
          <p:cNvPr id="23555" name="Рисунок 2" descr="RusskayaKosmetika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5675" y="0"/>
            <a:ext cx="1838325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4888" y="1387475"/>
            <a:ext cx="7416800" cy="513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42488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 txBox="1">
            <a:spLocks/>
          </p:cNvSpPr>
          <p:nvPr/>
        </p:nvSpPr>
        <p:spPr bwMode="auto">
          <a:xfrm>
            <a:off x="285750" y="168275"/>
            <a:ext cx="8447088" cy="94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defRPr/>
            </a:pPr>
            <a:r>
              <a:rPr lang="ru-RU" sz="2800" b="1" dirty="0">
                <a:solidFill>
                  <a:srgbClr val="C00000"/>
                </a:solidFill>
                <a:latin typeface="Arial" pitchFamily="34" charset="0"/>
              </a:rPr>
              <a:t>ТМ «РУССКАЯ КОСМЕТИКА» </a:t>
            </a:r>
            <a:endParaRPr lang="ru-RU" sz="2800" b="1" dirty="0">
              <a:solidFill>
                <a:srgbClr val="C00000"/>
              </a:solidFill>
              <a:latin typeface="Arial" pitchFamily="34" charset="0"/>
              <a:ea typeface="+mj-ea"/>
              <a:cs typeface="+mj-cs"/>
            </a:endParaRPr>
          </a:p>
        </p:txBody>
      </p:sp>
      <p:sp>
        <p:nvSpPr>
          <p:cNvPr id="24579" name="Содержимое 6"/>
          <p:cNvSpPr>
            <a:spLocks noGrp="1"/>
          </p:cNvSpPr>
          <p:nvPr>
            <p:ph idx="1"/>
          </p:nvPr>
        </p:nvSpPr>
        <p:spPr>
          <a:xfrm>
            <a:off x="457200" y="1252538"/>
            <a:ext cx="8229600" cy="4713287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en-US" sz="1800" b="1" smtClean="0">
                <a:solidFill>
                  <a:srgbClr val="990033"/>
                </a:solidFill>
                <a:latin typeface="Arial" charset="0"/>
              </a:rPr>
              <a:t>SensoTerapia</a:t>
            </a:r>
            <a:endParaRPr lang="ru-RU" sz="1800" smtClean="0">
              <a:solidFill>
                <a:srgbClr val="990033"/>
              </a:solidFill>
              <a:cs typeface="Arial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1800" smtClean="0">
                <a:cs typeface="Arial" charset="0"/>
              </a:rPr>
              <a:t>Пересмотр основной концепции линейки </a:t>
            </a:r>
          </a:p>
          <a:p>
            <a:pPr>
              <a:buFont typeface="Wingdings" pitchFamily="2" charset="2"/>
              <a:buChar char="Ø"/>
            </a:pPr>
            <a:r>
              <a:rPr lang="ru-RU" sz="1800" smtClean="0">
                <a:cs typeface="Arial" charset="0"/>
              </a:rPr>
              <a:t>Новые интересные продукты, новый дизайн, новые формы упаковки</a:t>
            </a:r>
          </a:p>
          <a:p>
            <a:pPr>
              <a:buFont typeface="Wingdings" pitchFamily="2" charset="2"/>
              <a:buChar char="v"/>
            </a:pPr>
            <a:r>
              <a:rPr lang="ru-RU" sz="1800" b="1" smtClean="0">
                <a:solidFill>
                  <a:srgbClr val="990033"/>
                </a:solidFill>
                <a:latin typeface="Arial" charset="0"/>
                <a:cs typeface="Arial" charset="0"/>
              </a:rPr>
              <a:t>ТМ «</a:t>
            </a:r>
            <a:r>
              <a:rPr lang="en-US" sz="1800" b="1" smtClean="0">
                <a:solidFill>
                  <a:srgbClr val="990033"/>
                </a:solidFill>
                <a:latin typeface="Arial" charset="0"/>
                <a:cs typeface="Arial" charset="0"/>
              </a:rPr>
              <a:t>Fara</a:t>
            </a:r>
            <a:r>
              <a:rPr lang="ru-RU" sz="1800" b="1" smtClean="0">
                <a:solidFill>
                  <a:srgbClr val="990033"/>
                </a:solidFill>
                <a:latin typeface="Arial" charset="0"/>
                <a:cs typeface="Arial" charset="0"/>
              </a:rPr>
              <a:t>»</a:t>
            </a:r>
          </a:p>
          <a:p>
            <a:pPr>
              <a:buFont typeface="Wingdings" pitchFamily="2" charset="2"/>
              <a:buChar char="Ø"/>
            </a:pPr>
            <a:r>
              <a:rPr lang="ru-RU" sz="1800" smtClean="0"/>
              <a:t>Дополнить ассортимент ТМ </a:t>
            </a:r>
            <a:r>
              <a:rPr lang="en-US" sz="1800" smtClean="0"/>
              <a:t>Fara </a:t>
            </a:r>
            <a:r>
              <a:rPr lang="ru-RU" sz="1800" smtClean="0"/>
              <a:t>средствами по уходу за волосами (средства для специального ухода и восстановления волос после окрашивания: шампуни, бальзамы, сыворотка для секущихся кончиков)</a:t>
            </a:r>
          </a:p>
          <a:p>
            <a:pPr>
              <a:buFont typeface="Wingdings" pitchFamily="2" charset="2"/>
              <a:buChar char="v"/>
            </a:pPr>
            <a:r>
              <a:rPr lang="ru-RU" sz="1800" b="1" smtClean="0">
                <a:solidFill>
                  <a:srgbClr val="990033"/>
                </a:solidFill>
                <a:latin typeface="Arial" charset="0"/>
              </a:rPr>
              <a:t>ТМ «Особая серия»</a:t>
            </a:r>
          </a:p>
          <a:p>
            <a:pPr>
              <a:buFont typeface="Wingdings" pitchFamily="2" charset="2"/>
              <a:buChar char="Ø"/>
            </a:pPr>
            <a:r>
              <a:rPr lang="ru-RU" sz="1800" smtClean="0">
                <a:cs typeface="Arial" charset="0"/>
              </a:rPr>
              <a:t>Пересмотр концепции: создание небольших линеек продуктов с ярко выраженной эмоциональной направленностью.</a:t>
            </a:r>
          </a:p>
          <a:p>
            <a:pPr>
              <a:buFont typeface="Wingdings" pitchFamily="2" charset="2"/>
              <a:buChar char="Ø"/>
            </a:pPr>
            <a:r>
              <a:rPr lang="ru-RU" sz="1800" smtClean="0">
                <a:cs typeface="Arial" charset="0"/>
              </a:rPr>
              <a:t>Унификация упаковки 2-3-х типоразмеров, подходящей для любой из линеек.</a:t>
            </a:r>
          </a:p>
          <a:p>
            <a:pPr>
              <a:buFont typeface="Wingdings" pitchFamily="2" charset="2"/>
              <a:buChar char="v"/>
            </a:pPr>
            <a:r>
              <a:rPr lang="ru-RU" sz="1800" b="1" smtClean="0">
                <a:solidFill>
                  <a:srgbClr val="990033"/>
                </a:solidFill>
                <a:latin typeface="Arial" charset="0"/>
                <a:cs typeface="Arial" charset="0"/>
              </a:rPr>
              <a:t>ТМ «Батист»</a:t>
            </a:r>
          </a:p>
          <a:p>
            <a:pPr>
              <a:buFont typeface="Wingdings" pitchFamily="2" charset="2"/>
              <a:buChar char="Ø"/>
            </a:pPr>
            <a:r>
              <a:rPr lang="ru-RU" sz="1800" smtClean="0"/>
              <a:t>Развитие линейки: продукты для зоны бикини, формирование набора для депиляции: «до и после» и т.п.</a:t>
            </a:r>
          </a:p>
          <a:p>
            <a:pPr>
              <a:buFont typeface="Wingdings" pitchFamily="2" charset="2"/>
              <a:buChar char="Ø"/>
            </a:pPr>
            <a:r>
              <a:rPr lang="ru-RU" sz="1800" smtClean="0"/>
              <a:t>Поиск новой лопатки</a:t>
            </a:r>
          </a:p>
          <a:p>
            <a:pPr>
              <a:buFont typeface="Arial" charset="0"/>
              <a:buNone/>
            </a:pPr>
            <a:endParaRPr lang="ru-RU" sz="1800" b="1" smtClean="0">
              <a:solidFill>
                <a:srgbClr val="990000"/>
              </a:solidFill>
              <a:latin typeface="Arial" charset="0"/>
              <a:cs typeface="Arial" charset="0"/>
            </a:endParaRPr>
          </a:p>
          <a:p>
            <a:pPr>
              <a:buFont typeface="Arial" charset="0"/>
              <a:buNone/>
            </a:pPr>
            <a:endParaRPr lang="ru-RU" sz="1800" smtClean="0">
              <a:cs typeface="Arial" charset="0"/>
            </a:endParaRPr>
          </a:p>
          <a:p>
            <a:pPr>
              <a:buFont typeface="Arial" charset="0"/>
              <a:buNone/>
            </a:pPr>
            <a:endParaRPr lang="ru-RU" sz="1800" b="1" smtClean="0">
              <a:solidFill>
                <a:srgbClr val="990000"/>
              </a:solidFill>
              <a:latin typeface="Arial" charset="0"/>
            </a:endParaRPr>
          </a:p>
          <a:p>
            <a:pPr>
              <a:buFont typeface="Arial" charset="0"/>
              <a:buNone/>
            </a:pPr>
            <a:endParaRPr lang="ru-RU" sz="1800" b="1" smtClean="0">
              <a:solidFill>
                <a:srgbClr val="990000"/>
              </a:solidFill>
              <a:latin typeface="Arial" charset="0"/>
            </a:endParaRPr>
          </a:p>
          <a:p>
            <a:pPr>
              <a:buFont typeface="Arial" charset="0"/>
              <a:buNone/>
            </a:pPr>
            <a:endParaRPr lang="ru-RU" sz="1800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035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4"/>
          <p:cNvSpPr txBox="1">
            <a:spLocks noChangeArrowheads="1"/>
          </p:cNvSpPr>
          <p:nvPr/>
        </p:nvSpPr>
        <p:spPr bwMode="auto">
          <a:xfrm>
            <a:off x="192088" y="123825"/>
            <a:ext cx="7502525" cy="126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800" b="1">
                <a:solidFill>
                  <a:srgbClr val="FF0000"/>
                </a:solidFill>
              </a:rPr>
              <a:t>СКОРО В ПРОДАЖЕ: НОВЫЙ </a:t>
            </a:r>
            <a:r>
              <a:rPr lang="en-US" sz="2800" b="1">
                <a:solidFill>
                  <a:srgbClr val="FF0000"/>
                </a:solidFill>
              </a:rPr>
              <a:t>LE FLIRT</a:t>
            </a:r>
          </a:p>
          <a:p>
            <a:pPr eaLnBrk="1" hangingPunct="1">
              <a:spcBef>
                <a:spcPct val="50000"/>
              </a:spcBef>
            </a:pPr>
            <a:endParaRPr lang="ru-RU" sz="3200" b="1">
              <a:solidFill>
                <a:srgbClr val="FF0000"/>
              </a:solidFill>
            </a:endParaRPr>
          </a:p>
        </p:txBody>
      </p:sp>
      <p:pic>
        <p:nvPicPr>
          <p:cNvPr id="25603" name="Рисунок 2" descr="RusskayaKosmetika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5675" y="0"/>
            <a:ext cx="1838325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Рисунок 4" descr="разнесение_provans ALL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5163" y="938213"/>
            <a:ext cx="7945437" cy="561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90002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355600" y="141288"/>
            <a:ext cx="8331200" cy="1066800"/>
          </a:xfrm>
        </p:spPr>
        <p:txBody>
          <a:bodyPr/>
          <a:lstStyle/>
          <a:p>
            <a:pPr algn="l">
              <a:spcBef>
                <a:spcPct val="50000"/>
              </a:spcBef>
            </a:pPr>
            <a:r>
              <a:rPr lang="ru-RU" sz="28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СКОРО В ПРОДАЖЕ: </a:t>
            </a:r>
            <a:br>
              <a:rPr lang="ru-RU" sz="2800" b="1" smtClean="0">
                <a:solidFill>
                  <a:srgbClr val="FF0000"/>
                </a:solidFill>
                <a:latin typeface="Arial" charset="0"/>
                <a:cs typeface="Arial" charset="0"/>
              </a:rPr>
            </a:br>
            <a:r>
              <a:rPr lang="ru-RU" sz="28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НОВЫЙ ПРОДУКТ АЗБУКА ЧИСТОТЫ</a:t>
            </a:r>
            <a:endParaRPr lang="en-US" sz="2800" b="1" smtClean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sp>
        <p:nvSpPr>
          <p:cNvPr id="26627" name="Содержимое 2"/>
          <p:cNvSpPr>
            <a:spLocks noGrp="1"/>
          </p:cNvSpPr>
          <p:nvPr>
            <p:ph idx="1"/>
          </p:nvPr>
        </p:nvSpPr>
        <p:spPr>
          <a:xfrm>
            <a:off x="457200" y="1243013"/>
            <a:ext cx="8229600" cy="4883150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sz="1800" smtClean="0"/>
              <a:t>       В ближайшее время планируется выпуск нового продукта: </a:t>
            </a:r>
          </a:p>
          <a:p>
            <a:pPr>
              <a:buFont typeface="Arial" charset="0"/>
              <a:buNone/>
            </a:pPr>
            <a:r>
              <a:rPr lang="ru-RU" sz="1800" smtClean="0"/>
              <a:t>                              Мыло для сильно загрязненных рук</a:t>
            </a:r>
          </a:p>
        </p:txBody>
      </p:sp>
      <p:pic>
        <p:nvPicPr>
          <p:cNvPr id="26628" name="Рисунок 3" descr="Оба мыла визуалы маленькие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3775" y="2024063"/>
            <a:ext cx="4402138" cy="417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20381459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4"/>
          <p:cNvSpPr txBox="1">
            <a:spLocks noChangeArrowheads="1"/>
          </p:cNvSpPr>
          <p:nvPr/>
        </p:nvSpPr>
        <p:spPr bwMode="auto">
          <a:xfrm>
            <a:off x="192088" y="123825"/>
            <a:ext cx="75025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</a:rPr>
              <a:t>VIKING </a:t>
            </a:r>
            <a:r>
              <a:rPr lang="ru-RU" sz="3200" b="1">
                <a:solidFill>
                  <a:srgbClr val="FF0000"/>
                </a:solidFill>
              </a:rPr>
              <a:t>НОВЫЙ КОНЦЕПТ</a:t>
            </a:r>
          </a:p>
        </p:txBody>
      </p:sp>
      <p:pic>
        <p:nvPicPr>
          <p:cNvPr id="27651" name="Рисунок 2" descr="RusskayaKosmetika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5675" y="0"/>
            <a:ext cx="1838325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Рисунок 12" descr="Спасибо за внимание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2775" y="728663"/>
            <a:ext cx="7983538" cy="598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350224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Text Box 4"/>
          <p:cNvSpPr txBox="1">
            <a:spLocks noChangeArrowheads="1"/>
          </p:cNvSpPr>
          <p:nvPr/>
        </p:nvSpPr>
        <p:spPr bwMode="auto">
          <a:xfrm>
            <a:off x="192088" y="123825"/>
            <a:ext cx="75025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</a:rPr>
              <a:t>HELLO KITTY </a:t>
            </a:r>
            <a:r>
              <a:rPr lang="ru-RU" sz="3200" b="1">
                <a:solidFill>
                  <a:srgbClr val="FF0000"/>
                </a:solidFill>
              </a:rPr>
              <a:t>ДЛЯ ДЕВУШЕК</a:t>
            </a:r>
          </a:p>
        </p:txBody>
      </p:sp>
      <p:pic>
        <p:nvPicPr>
          <p:cNvPr id="28676" name="Рисунок 2" descr="RusskayaKosmetika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5675" y="0"/>
            <a:ext cx="1838325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553336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4"/>
          <p:cNvSpPr txBox="1">
            <a:spLocks noChangeArrowheads="1"/>
          </p:cNvSpPr>
          <p:nvPr/>
        </p:nvSpPr>
        <p:spPr bwMode="auto">
          <a:xfrm>
            <a:off x="192088" y="123825"/>
            <a:ext cx="75025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</a:rPr>
              <a:t>HELLO KITTY </a:t>
            </a:r>
            <a:r>
              <a:rPr lang="ru-RU" sz="3200" b="1">
                <a:solidFill>
                  <a:srgbClr val="FF0000"/>
                </a:solidFill>
              </a:rPr>
              <a:t>ДЛЯ ДЕВУШЕК</a:t>
            </a:r>
          </a:p>
        </p:txBody>
      </p:sp>
      <p:pic>
        <p:nvPicPr>
          <p:cNvPr id="29699" name="Рисунок 2" descr="RusskayaKosmetika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5675" y="0"/>
            <a:ext cx="1838325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Рисунок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1800" y="1011238"/>
            <a:ext cx="8532813" cy="5846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434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0" y="260648"/>
            <a:ext cx="91440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4400" b="1" dirty="0">
                <a:solidFill>
                  <a:srgbClr val="C00000"/>
                </a:solidFill>
                <a:latin typeface="Arial" charset="0"/>
              </a:rPr>
              <a:t>История Компании</a:t>
            </a:r>
          </a:p>
        </p:txBody>
      </p:sp>
      <p:sp>
        <p:nvSpPr>
          <p:cNvPr id="5" name="TextBox 13"/>
          <p:cNvSpPr txBox="1">
            <a:spLocks noChangeArrowheads="1"/>
          </p:cNvSpPr>
          <p:nvPr/>
        </p:nvSpPr>
        <p:spPr bwMode="auto">
          <a:xfrm>
            <a:off x="2625725" y="1241425"/>
            <a:ext cx="6464300" cy="313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dirty="0" smtClean="0">
                <a:latin typeface="Arial" charset="0"/>
              </a:rPr>
              <a:t>19</a:t>
            </a:r>
            <a:r>
              <a:rPr lang="ru-RU" dirty="0" smtClean="0">
                <a:latin typeface="Arial" charset="0"/>
              </a:rPr>
              <a:t>93 </a:t>
            </a:r>
            <a:r>
              <a:rPr lang="ru-RU" dirty="0">
                <a:latin typeface="Arial" charset="0"/>
              </a:rPr>
              <a:t>г. 	</a:t>
            </a:r>
            <a:r>
              <a:rPr lang="ru-RU" dirty="0" smtClean="0">
                <a:latin typeface="Arial" charset="0"/>
              </a:rPr>
              <a:t>20 сентября. Создана Компания «</a:t>
            </a:r>
            <a:r>
              <a:rPr lang="ru-RU" dirty="0" err="1" smtClean="0">
                <a:latin typeface="Arial" charset="0"/>
              </a:rPr>
              <a:t>Ликомп-Интер</a:t>
            </a:r>
            <a:r>
              <a:rPr lang="ru-RU" dirty="0" smtClean="0">
                <a:latin typeface="Arial" charset="0"/>
              </a:rPr>
              <a:t>»</a:t>
            </a:r>
            <a:endParaRPr lang="ru-RU" dirty="0">
              <a:latin typeface="Arial" charset="0"/>
            </a:endParaRPr>
          </a:p>
          <a:p>
            <a:pPr eaLnBrk="1" hangingPunct="1"/>
            <a:r>
              <a:rPr lang="ru-RU" dirty="0" smtClean="0">
                <a:latin typeface="Arial" charset="0"/>
              </a:rPr>
              <a:t>1999 </a:t>
            </a:r>
            <a:r>
              <a:rPr lang="ru-RU" dirty="0">
                <a:latin typeface="Arial" charset="0"/>
              </a:rPr>
              <a:t>г.    Создание первого цеха для производства 	</a:t>
            </a:r>
            <a:r>
              <a:rPr lang="ru-RU" dirty="0" smtClean="0">
                <a:latin typeface="Arial" charset="0"/>
              </a:rPr>
              <a:t>шампуней, 300 м2 </a:t>
            </a:r>
          </a:p>
          <a:p>
            <a:pPr eaLnBrk="1" hangingPunct="1"/>
            <a:r>
              <a:rPr lang="en-US" dirty="0" smtClean="0">
                <a:latin typeface="Arial" charset="0"/>
              </a:rPr>
              <a:t>200</a:t>
            </a:r>
            <a:r>
              <a:rPr lang="ru-RU" dirty="0" smtClean="0">
                <a:latin typeface="Arial" charset="0"/>
              </a:rPr>
              <a:t>0</a:t>
            </a:r>
            <a:r>
              <a:rPr lang="en-US" dirty="0" smtClean="0">
                <a:latin typeface="Arial" charset="0"/>
              </a:rPr>
              <a:t> </a:t>
            </a:r>
            <a:r>
              <a:rPr lang="ru-RU" dirty="0">
                <a:latin typeface="Arial" charset="0"/>
              </a:rPr>
              <a:t>г.   	Регистрация </a:t>
            </a:r>
            <a:r>
              <a:rPr lang="ru-RU" dirty="0" smtClean="0">
                <a:latin typeface="Arial" charset="0"/>
              </a:rPr>
              <a:t>Товарного Знака «Красная Линия</a:t>
            </a:r>
            <a:r>
              <a:rPr lang="ru-RU" dirty="0">
                <a:latin typeface="Arial" charset="0"/>
              </a:rPr>
              <a:t>»</a:t>
            </a:r>
          </a:p>
          <a:p>
            <a:pPr eaLnBrk="1" hangingPunct="1"/>
            <a:r>
              <a:rPr lang="ru-RU" dirty="0" smtClean="0">
                <a:latin typeface="Arial" charset="0"/>
              </a:rPr>
              <a:t>2001 </a:t>
            </a:r>
            <a:r>
              <a:rPr lang="ru-RU" dirty="0">
                <a:latin typeface="Arial" charset="0"/>
              </a:rPr>
              <a:t>г. </a:t>
            </a:r>
            <a:r>
              <a:rPr lang="ru-RU" dirty="0" smtClean="0">
                <a:latin typeface="Arial" charset="0"/>
              </a:rPr>
              <a:t>	Покупка у «</a:t>
            </a:r>
            <a:r>
              <a:rPr lang="ru-RU" dirty="0" err="1" smtClean="0">
                <a:latin typeface="Arial" charset="0"/>
              </a:rPr>
              <a:t>Нефтехимбанка</a:t>
            </a:r>
            <a:r>
              <a:rPr lang="ru-RU" dirty="0" smtClean="0">
                <a:latin typeface="Arial" charset="0"/>
              </a:rPr>
              <a:t>» контрольного пакета 	акций </a:t>
            </a:r>
            <a:r>
              <a:rPr lang="ru-RU" dirty="0" err="1">
                <a:latin typeface="Arial" charset="0"/>
              </a:rPr>
              <a:t>Баковского</a:t>
            </a:r>
            <a:r>
              <a:rPr lang="ru-RU" dirty="0">
                <a:latin typeface="Arial" charset="0"/>
              </a:rPr>
              <a:t> завода резинотехнических </a:t>
            </a:r>
            <a:r>
              <a:rPr lang="ru-RU" dirty="0" smtClean="0">
                <a:latin typeface="Arial" charset="0"/>
              </a:rPr>
              <a:t>	изделий, г. Одинцово. </a:t>
            </a:r>
          </a:p>
          <a:p>
            <a:pPr eaLnBrk="1" hangingPunct="1"/>
            <a:r>
              <a:rPr lang="en-US" dirty="0" smtClean="0">
                <a:latin typeface="Arial" charset="0"/>
              </a:rPr>
              <a:t>200</a:t>
            </a:r>
            <a:r>
              <a:rPr lang="ru-RU" dirty="0" smtClean="0">
                <a:latin typeface="Arial" charset="0"/>
              </a:rPr>
              <a:t>1</a:t>
            </a:r>
            <a:r>
              <a:rPr lang="en-US" dirty="0" smtClean="0">
                <a:latin typeface="Arial" charset="0"/>
              </a:rPr>
              <a:t> </a:t>
            </a:r>
            <a:r>
              <a:rPr lang="ru-RU" dirty="0">
                <a:latin typeface="Arial" charset="0"/>
              </a:rPr>
              <a:t>г.   </a:t>
            </a:r>
            <a:r>
              <a:rPr lang="ru-RU" dirty="0" smtClean="0">
                <a:latin typeface="Arial" charset="0"/>
              </a:rPr>
              <a:t>	Регистрация Компании «Красная Линия» и 	открытие </a:t>
            </a:r>
            <a:r>
              <a:rPr lang="ru-RU" dirty="0">
                <a:latin typeface="Arial" charset="0"/>
              </a:rPr>
              <a:t>косметического производства</a:t>
            </a:r>
          </a:p>
          <a:p>
            <a:pPr eaLnBrk="1" hangingPunct="1"/>
            <a:r>
              <a:rPr lang="ru-RU" dirty="0">
                <a:latin typeface="Arial" charset="0"/>
              </a:rPr>
              <a:t>             </a:t>
            </a:r>
            <a:r>
              <a:rPr lang="ru-RU" dirty="0" smtClean="0">
                <a:latin typeface="Arial" charset="0"/>
              </a:rPr>
              <a:t>	в </a:t>
            </a:r>
            <a:r>
              <a:rPr lang="ru-RU" dirty="0">
                <a:latin typeface="Arial" charset="0"/>
              </a:rPr>
              <a:t>России </a:t>
            </a:r>
            <a:r>
              <a:rPr lang="ru-RU" dirty="0" smtClean="0">
                <a:latin typeface="Arial" charset="0"/>
              </a:rPr>
              <a:t>(Одинцово, Московская обл</a:t>
            </a:r>
            <a:r>
              <a:rPr lang="ru-RU" dirty="0">
                <a:latin typeface="Arial" charset="0"/>
              </a:rPr>
              <a:t>.), </a:t>
            </a:r>
            <a:r>
              <a:rPr lang="ru-RU" dirty="0" smtClean="0">
                <a:latin typeface="Arial" charset="0"/>
              </a:rPr>
              <a:t>12 000 </a:t>
            </a:r>
            <a:r>
              <a:rPr lang="ru-RU" dirty="0">
                <a:latin typeface="Arial" charset="0"/>
              </a:rPr>
              <a:t>м2</a:t>
            </a:r>
          </a:p>
          <a:p>
            <a:pPr eaLnBrk="1" hangingPunct="1"/>
            <a:r>
              <a:rPr lang="ru-RU" dirty="0" smtClean="0">
                <a:latin typeface="Arial" charset="0"/>
              </a:rPr>
              <a:t>2002 </a:t>
            </a:r>
            <a:r>
              <a:rPr lang="ru-RU" dirty="0">
                <a:latin typeface="Arial" charset="0"/>
              </a:rPr>
              <a:t>г.   </a:t>
            </a:r>
            <a:r>
              <a:rPr lang="ru-RU" dirty="0" smtClean="0">
                <a:latin typeface="Arial" charset="0"/>
              </a:rPr>
              <a:t>	Рекламная кампания – ИНТИМНОЕ МЫЛО!</a:t>
            </a:r>
            <a:endParaRPr lang="ru-RU" dirty="0">
              <a:latin typeface="Arial" charset="0"/>
            </a:endParaRPr>
          </a:p>
        </p:txBody>
      </p:sp>
      <p:pic>
        <p:nvPicPr>
          <p:cNvPr id="6" name="Рисунок 7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5" y="1556792"/>
            <a:ext cx="2305050" cy="267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451138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4"/>
          <p:cNvSpPr txBox="1">
            <a:spLocks noChangeArrowheads="1"/>
          </p:cNvSpPr>
          <p:nvPr/>
        </p:nvSpPr>
        <p:spPr bwMode="auto">
          <a:xfrm>
            <a:off x="179388" y="3422650"/>
            <a:ext cx="60690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800" b="1">
                <a:solidFill>
                  <a:srgbClr val="C00000"/>
                </a:solidFill>
              </a:rPr>
              <a:t>Спасибо за внимание!</a:t>
            </a:r>
          </a:p>
        </p:txBody>
      </p:sp>
      <p:pic>
        <p:nvPicPr>
          <p:cNvPr id="30723" name="Рисунок 2" descr="RusskayaKosmetika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5675" y="0"/>
            <a:ext cx="1838325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473369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Трйдмаркетинг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Мутовкина Юлия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2980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600" b="1" dirty="0" smtClean="0">
              <a:solidFill>
                <a:srgbClr val="FF0000"/>
              </a:solidFill>
              <a:latin typeface="FangSong" pitchFamily="49" charset="-122"/>
              <a:ea typeface="FangSong" pitchFamily="49" charset="-122"/>
            </a:endParaRPr>
          </a:p>
          <a:p>
            <a:endParaRPr lang="ru-RU" sz="2400" dirty="0"/>
          </a:p>
          <a:p>
            <a:endParaRPr lang="ru-RU" dirty="0">
              <a:latin typeface="Century Gothic" pitchFamily="34" charset="0"/>
              <a:ea typeface="FangSong" pitchFamily="49" charset="-122"/>
            </a:endParaRPr>
          </a:p>
          <a:p>
            <a:pPr marL="342900" indent="-342900">
              <a:buAutoNum type="arabicPeriod"/>
            </a:pPr>
            <a:r>
              <a:rPr lang="ru-RU" dirty="0" smtClean="0">
                <a:latin typeface="Century Gothic" pitchFamily="34" charset="0"/>
                <a:ea typeface="FangSong" pitchFamily="49" charset="-122"/>
              </a:rPr>
              <a:t>Регламент по предоставлению заявок на проведение </a:t>
            </a:r>
          </a:p>
          <a:p>
            <a:pPr marL="342900" indent="-342900"/>
            <a:r>
              <a:rPr lang="ru-RU" dirty="0" err="1" smtClean="0">
                <a:latin typeface="Century Gothic" pitchFamily="34" charset="0"/>
                <a:ea typeface="FangSong" pitchFamily="49" charset="-122"/>
              </a:rPr>
              <a:t>трейд-маркетинговых</a:t>
            </a:r>
            <a:r>
              <a:rPr lang="ru-RU" dirty="0" smtClean="0">
                <a:latin typeface="Century Gothic" pitchFamily="34" charset="0"/>
                <a:ea typeface="FangSong" pitchFamily="49" charset="-122"/>
              </a:rPr>
              <a:t> мероприятий</a:t>
            </a:r>
          </a:p>
          <a:p>
            <a:pPr marL="342900" indent="-342900"/>
            <a:endParaRPr lang="ru-RU" dirty="0" smtClean="0">
              <a:latin typeface="Century Gothic" pitchFamily="34" charset="0"/>
              <a:ea typeface="FangSong" pitchFamily="49" charset="-122"/>
            </a:endParaRPr>
          </a:p>
          <a:p>
            <a:pPr marL="342900" indent="-342900"/>
            <a:r>
              <a:rPr lang="ru-RU" dirty="0" smtClean="0">
                <a:latin typeface="Century Gothic" pitchFamily="34" charset="0"/>
                <a:ea typeface="FangSong" pitchFamily="49" charset="-122"/>
              </a:rPr>
              <a:t>2. Немного статистики</a:t>
            </a:r>
          </a:p>
          <a:p>
            <a:pPr marL="342900" indent="-342900"/>
            <a:endParaRPr lang="ru-RU" dirty="0" smtClean="0">
              <a:latin typeface="Century Gothic" pitchFamily="34" charset="0"/>
              <a:ea typeface="FangSong" pitchFamily="49" charset="-122"/>
            </a:endParaRPr>
          </a:p>
          <a:p>
            <a:pPr marL="342900" indent="-342900"/>
            <a:r>
              <a:rPr lang="ru-RU" dirty="0">
                <a:latin typeface="Century Gothic" pitchFamily="34" charset="0"/>
                <a:ea typeface="FangSong" pitchFamily="49" charset="-122"/>
              </a:rPr>
              <a:t>3</a:t>
            </a:r>
            <a:r>
              <a:rPr lang="ru-RU" dirty="0" smtClean="0">
                <a:latin typeface="Century Gothic" pitchFamily="34" charset="0"/>
                <a:ea typeface="FangSong" pitchFamily="49" charset="-122"/>
              </a:rPr>
              <a:t>.  Итоги работы за 2011 год</a:t>
            </a:r>
          </a:p>
          <a:p>
            <a:pPr marL="342900" indent="-342900"/>
            <a:endParaRPr lang="ru-RU" dirty="0">
              <a:latin typeface="Century Gothic" pitchFamily="34" charset="0"/>
              <a:ea typeface="FangSong" pitchFamily="49" charset="-122"/>
            </a:endParaRPr>
          </a:p>
          <a:p>
            <a:pPr marL="342900" indent="-342900"/>
            <a:r>
              <a:rPr lang="ru-RU" dirty="0" smtClean="0">
                <a:latin typeface="Century Gothic" pitchFamily="34" charset="0"/>
                <a:ea typeface="FangSong" pitchFamily="49" charset="-122"/>
              </a:rPr>
              <a:t>4. Маркетинговый календарь на 2012 год.  Как  по нему жить?</a:t>
            </a:r>
          </a:p>
          <a:p>
            <a:pPr marL="342900" indent="-342900">
              <a:buAutoNum type="arabicPeriod" startAt="3"/>
            </a:pPr>
            <a:endParaRPr lang="ru-RU" dirty="0">
              <a:latin typeface="Century Gothic" pitchFamily="34" charset="0"/>
              <a:ea typeface="FangSong" pitchFamily="49" charset="-122"/>
            </a:endParaRPr>
          </a:p>
          <a:p>
            <a:pPr marL="342900" indent="-342900"/>
            <a:r>
              <a:rPr lang="ru-RU" dirty="0" smtClean="0">
                <a:latin typeface="Century Gothic" pitchFamily="34" charset="0"/>
                <a:ea typeface="FangSong" pitchFamily="49" charset="-122"/>
              </a:rPr>
              <a:t>5. Механики проведения </a:t>
            </a:r>
            <a:r>
              <a:rPr lang="ru-RU" dirty="0" err="1" smtClean="0">
                <a:latin typeface="Century Gothic" pitchFamily="34" charset="0"/>
                <a:ea typeface="FangSong" pitchFamily="49" charset="-122"/>
              </a:rPr>
              <a:t>промо-мероприятий</a:t>
            </a:r>
            <a:endParaRPr lang="ru-RU" dirty="0" smtClean="0">
              <a:latin typeface="Century Gothic" pitchFamily="34" charset="0"/>
              <a:ea typeface="FangSong" pitchFamily="49" charset="-122"/>
            </a:endParaRPr>
          </a:p>
          <a:p>
            <a:pPr marL="342900" indent="-342900">
              <a:buAutoNum type="arabicPeriod" startAt="3"/>
            </a:pPr>
            <a:endParaRPr lang="ru-RU" dirty="0">
              <a:latin typeface="Century Gothic" pitchFamily="34" charset="0"/>
              <a:ea typeface="FangSong" pitchFamily="49" charset="-122"/>
            </a:endParaRPr>
          </a:p>
          <a:p>
            <a:pPr marL="342900" indent="-342900"/>
            <a:r>
              <a:rPr lang="ru-RU" dirty="0" smtClean="0">
                <a:latin typeface="Century Gothic" pitchFamily="34" charset="0"/>
                <a:ea typeface="FangSong" pitchFamily="49" charset="-122"/>
              </a:rPr>
              <a:t>6. На что делаем акцент: </a:t>
            </a:r>
          </a:p>
          <a:p>
            <a:pPr marL="342900" indent="-342900"/>
            <a:endParaRPr lang="ru-RU" dirty="0" smtClean="0">
              <a:latin typeface="Century Gothic" pitchFamily="34" charset="0"/>
              <a:ea typeface="FangSong" pitchFamily="49" charset="-122"/>
            </a:endParaRPr>
          </a:p>
          <a:p>
            <a:pPr marL="342900" indent="-342900"/>
            <a:r>
              <a:rPr lang="ru-RU" dirty="0">
                <a:latin typeface="Century Gothic" pitchFamily="34" charset="0"/>
                <a:ea typeface="FangSong" pitchFamily="49" charset="-122"/>
              </a:rPr>
              <a:t> </a:t>
            </a:r>
            <a:r>
              <a:rPr lang="ru-RU" dirty="0" smtClean="0">
                <a:latin typeface="Century Gothic" pitchFamily="34" charset="0"/>
                <a:ea typeface="FangSong" pitchFamily="49" charset="-122"/>
              </a:rPr>
              <a:t>-    Собственные сети дистрибьюторов</a:t>
            </a:r>
          </a:p>
          <a:p>
            <a:pPr marL="342900" indent="-342900"/>
            <a:r>
              <a:rPr lang="ru-RU" dirty="0">
                <a:latin typeface="Century Gothic" pitchFamily="34" charset="0"/>
                <a:ea typeface="FangSong" pitchFamily="49" charset="-122"/>
              </a:rPr>
              <a:t> </a:t>
            </a:r>
            <a:r>
              <a:rPr lang="ru-RU" dirty="0" smtClean="0">
                <a:latin typeface="Century Gothic" pitchFamily="34" charset="0"/>
                <a:ea typeface="FangSong" pitchFamily="49" charset="-122"/>
              </a:rPr>
              <a:t>-    Локальные  Ключевые Клиенты</a:t>
            </a:r>
          </a:p>
          <a:p>
            <a:pPr marL="342900" indent="-342900"/>
            <a:r>
              <a:rPr lang="ru-RU" dirty="0">
                <a:latin typeface="Century Gothic" pitchFamily="34" charset="0"/>
                <a:ea typeface="FangSong" pitchFamily="49" charset="-122"/>
              </a:rPr>
              <a:t> </a:t>
            </a:r>
            <a:r>
              <a:rPr lang="ru-RU" dirty="0" smtClean="0">
                <a:latin typeface="Century Gothic" pitchFamily="34" charset="0"/>
                <a:ea typeface="FangSong" pitchFamily="49" charset="-122"/>
              </a:rPr>
              <a:t>-    Увеличение объемов продаж</a:t>
            </a:r>
            <a:endParaRPr lang="ru-RU" dirty="0">
              <a:latin typeface="Century Gothic" pitchFamily="34" charset="0"/>
              <a:ea typeface="FangSong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5328592" cy="523220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>
            <a:defPPr>
              <a:defRPr lang="ru-RU"/>
            </a:defPPr>
            <a:lvl1pPr marL="742950" indent="-742950">
              <a:defRPr sz="2800" b="1">
                <a:solidFill>
                  <a:srgbClr val="FF0000"/>
                </a:solidFill>
                <a:latin typeface="Century Gothic" pitchFamily="34" charset="0"/>
                <a:ea typeface="FangSong" pitchFamily="49" charset="-122"/>
              </a:defRPr>
            </a:lvl1pPr>
          </a:lstStyle>
          <a:p>
            <a:r>
              <a:rPr lang="ru-RU" dirty="0"/>
              <a:t>ВОПРОСЫ К ОБСУЖДЕНИЮ</a:t>
            </a:r>
          </a:p>
        </p:txBody>
      </p:sp>
    </p:spTree>
    <p:extLst>
      <p:ext uri="{BB962C8B-B14F-4D97-AF65-F5344CB8AC3E}">
        <p14:creationId xmlns:p14="http://schemas.microsoft.com/office/powerpoint/2010/main" xmlns="" val="3456094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-3052"/>
            <a:ext cx="8858280" cy="954107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>
            <a:defPPr>
              <a:defRPr lang="ru-RU"/>
            </a:defPPr>
            <a:lvl1pPr marL="742950" indent="-742950">
              <a:defRPr sz="2800" b="1">
                <a:solidFill>
                  <a:srgbClr val="FF0000"/>
                </a:solidFill>
                <a:latin typeface="Century Gothic" pitchFamily="34" charset="0"/>
                <a:ea typeface="FangSong" pitchFamily="49" charset="-122"/>
              </a:defRPr>
            </a:lvl1pPr>
          </a:lstStyle>
          <a:p>
            <a:r>
              <a:rPr lang="ru-RU" dirty="0"/>
              <a:t>1. </a:t>
            </a:r>
            <a:r>
              <a:rPr lang="ru-RU" dirty="0" smtClean="0"/>
              <a:t>РЕГЛАМЕНТ ПРЕДОССТАВЛЕНИЯ ЗАЯВОК</a:t>
            </a:r>
            <a:endParaRPr lang="ru-RU" dirty="0"/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643174" y="1785926"/>
            <a:ext cx="62865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-ЦЕЛЬ ПРОМО-МЕРОПРИЯТИЯ</a:t>
            </a:r>
          </a:p>
          <a:p>
            <a:r>
              <a:rPr lang="ru-RU" sz="1600" dirty="0" smtClean="0"/>
              <a:t>-ОПРЕДЕЛЕНИЕ МЕХАНИКИ</a:t>
            </a:r>
          </a:p>
          <a:p>
            <a:r>
              <a:rPr lang="ru-RU" sz="1600" dirty="0" smtClean="0"/>
              <a:t>-ОПРЕДЕЛЕНИЕ КАНАЛОВ СБЫТА ДЛЯ ПРОВЕДЕНИЯ ПРОМО</a:t>
            </a:r>
            <a:endParaRPr lang="ru-RU" sz="1600" dirty="0"/>
          </a:p>
        </p:txBody>
      </p:sp>
      <p:sp>
        <p:nvSpPr>
          <p:cNvPr id="4" name="TextBox 3"/>
          <p:cNvSpPr txBox="1"/>
          <p:nvPr/>
        </p:nvSpPr>
        <p:spPr>
          <a:xfrm>
            <a:off x="214282" y="2071678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ДО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3786190"/>
            <a:ext cx="8429684" cy="571504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85918" y="3857628"/>
            <a:ext cx="53480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ЗАЯВКА  до 25 числа текущего месяца 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14282" y="5572140"/>
            <a:ext cx="15001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ПОСЛЕ</a:t>
            </a:r>
            <a:endParaRPr lang="ru-RU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714612" y="5357826"/>
            <a:ext cx="59293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-АНАЛИЗ  ПРОВЕДЕННОГО ПРОМО-МЕРОПРИЯТИЯ</a:t>
            </a:r>
          </a:p>
          <a:p>
            <a:r>
              <a:rPr lang="ru-RU" sz="1600" dirty="0" smtClean="0"/>
              <a:t>-ПОНИМАНИЕ ПРИЧИН УДАЧНОГО/НЕУДАЧНОГО ПРОМО</a:t>
            </a:r>
          </a:p>
          <a:p>
            <a:r>
              <a:rPr lang="ru-RU" sz="1600" dirty="0" smtClean="0"/>
              <a:t>-ОТЧЕТ О ПРОВЕДЕННОМ МЕРОПРИЯТИИ</a:t>
            </a:r>
          </a:p>
          <a:p>
            <a:endParaRPr lang="ru-RU" sz="1600" dirty="0" smtClean="0"/>
          </a:p>
          <a:p>
            <a:endParaRPr lang="ru-RU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214282" y="4572008"/>
            <a:ext cx="17341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В  ТЕЧЕНИЕ </a:t>
            </a:r>
            <a:endParaRPr lang="ru-RU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643174" y="4643446"/>
            <a:ext cx="628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-КОНТРОЛЬ ПРОМО-МЕРОПРИЯТИЯ В КАНАЛАХ БЫТА</a:t>
            </a:r>
          </a:p>
          <a:p>
            <a:endParaRPr lang="ru-RU" sz="1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38120" y="3938590"/>
            <a:ext cx="8429684" cy="571504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85720" y="3786190"/>
            <a:ext cx="8429684" cy="571504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3428992" y="2714620"/>
            <a:ext cx="1928826" cy="785818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39882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4860032" cy="523220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>
            <a:defPPr>
              <a:defRPr lang="ru-RU"/>
            </a:defPPr>
            <a:lvl1pPr marL="742950" indent="-742950">
              <a:defRPr sz="2800" b="1">
                <a:solidFill>
                  <a:srgbClr val="FF0000"/>
                </a:solidFill>
                <a:latin typeface="Century Gothic" pitchFamily="34" charset="0"/>
                <a:ea typeface="FangSong" pitchFamily="49" charset="-122"/>
              </a:defRPr>
            </a:lvl1pPr>
          </a:lstStyle>
          <a:p>
            <a:r>
              <a:rPr lang="en-US" dirty="0"/>
              <a:t>2. </a:t>
            </a:r>
            <a:r>
              <a:rPr lang="ru-RU" dirty="0"/>
              <a:t>НЕМНОГО СТАТИСТИКИ</a:t>
            </a: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0" y="714356"/>
          <a:ext cx="9144000" cy="3071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/>
          <p:nvPr/>
        </p:nvGraphicFramePr>
        <p:xfrm>
          <a:off x="0" y="3857628"/>
          <a:ext cx="9144000" cy="30003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3909011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0" y="0"/>
          <a:ext cx="8929654" cy="3500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Диаграмма 2"/>
          <p:cNvGraphicFramePr/>
          <p:nvPr/>
        </p:nvGraphicFramePr>
        <p:xfrm>
          <a:off x="0" y="3429000"/>
          <a:ext cx="9144000" cy="3429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395340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8858280" cy="800219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742950" indent="-742950"/>
            <a:r>
              <a:rPr lang="ru-RU" sz="2800" b="1" dirty="0">
                <a:solidFill>
                  <a:srgbClr val="FF0000"/>
                </a:solidFill>
                <a:latin typeface="Century Gothic" pitchFamily="34" charset="0"/>
                <a:ea typeface="FangSong" pitchFamily="49" charset="-122"/>
              </a:rPr>
              <a:t>3</a:t>
            </a:r>
            <a:r>
              <a:rPr lang="ru-RU" sz="2800" b="1" dirty="0" smtClean="0">
                <a:solidFill>
                  <a:srgbClr val="FF0000"/>
                </a:solidFill>
                <a:latin typeface="Century Gothic" pitchFamily="34" charset="0"/>
                <a:ea typeface="FangSong" pitchFamily="49" charset="-122"/>
              </a:rPr>
              <a:t>. ИТОГИ  2011 ГОДА ПО ТРЕЙД-МАРКЕТИНГУ</a:t>
            </a:r>
            <a:endParaRPr lang="ru-RU" sz="2800" b="1" dirty="0">
              <a:solidFill>
                <a:srgbClr val="FF0000"/>
              </a:solidFill>
              <a:latin typeface="Century Gothic" pitchFamily="34" charset="0"/>
              <a:ea typeface="FangSong" pitchFamily="49" charset="-122"/>
            </a:endParaRPr>
          </a:p>
          <a:p>
            <a:pPr marL="457200" indent="-457200"/>
            <a:endParaRPr lang="ru-RU" dirty="0">
              <a:solidFill>
                <a:srgbClr val="FF0000"/>
              </a:solidFill>
              <a:latin typeface="Century Gothic" pitchFamily="34" charset="0"/>
              <a:ea typeface="FangSong" pitchFamily="49" charset="-122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760675"/>
              </p:ext>
            </p:extLst>
          </p:nvPr>
        </p:nvGraphicFramePr>
        <p:xfrm>
          <a:off x="214283" y="590778"/>
          <a:ext cx="8929717" cy="2982238"/>
        </p:xfrm>
        <a:graphic>
          <a:graphicData uri="http://schemas.openxmlformats.org/drawingml/2006/table">
            <a:tbl>
              <a:tblPr/>
              <a:tblGrid>
                <a:gridCol w="2214577"/>
                <a:gridCol w="785818"/>
                <a:gridCol w="571504"/>
                <a:gridCol w="642942"/>
                <a:gridCol w="785818"/>
                <a:gridCol w="857256"/>
                <a:gridCol w="714380"/>
                <a:gridCol w="714380"/>
                <a:gridCol w="642942"/>
                <a:gridCol w="1000100"/>
              </a:tblGrid>
              <a:tr h="20332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Статья Затрат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All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Москва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Северо-Запад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Сети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Сибирь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Урал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Центр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Юг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Общий итог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32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Бонус за покупку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2 586 633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75 341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480 809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294 928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526 037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1 181 462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5 145 211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32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выполнение экстраплана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1 719 601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1 719 601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32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Дополнительные места выкладки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82 040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43 480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134 600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427 021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687 141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32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Листинг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8 713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28 000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284 243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530 816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1 150 000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349 500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2 351 272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32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Мотивация торгового персонала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41 289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209 080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32 242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558 015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1 002 699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441 020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179 080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2 463 425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32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Оплата за присутствие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37 500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595 031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837 327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1 469 858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32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промо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6 594 214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6 594 214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32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прочее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28 544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81 482 366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12 764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7 164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49 096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81 579 933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32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Ретро-бонус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2 500 564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494 492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58 978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872 112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660 437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4 586 582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32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Снижение цены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8 279 802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3 649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333 158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302 345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1 140 889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530 982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8 018 447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18 609 273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32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участие в листовке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60 000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15 760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71 469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206 597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47 851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355 300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756 977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32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Общий итог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21 722 103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356 783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437 704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81 482 366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2 286 177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3 315 888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4 304 797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12 057 670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125 963 487</a:t>
                      </a:r>
                    </a:p>
                  </a:txBody>
                  <a:tcPr marL="7077" marR="7077" marT="70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Диаграмма 3"/>
          <p:cNvGraphicFramePr/>
          <p:nvPr/>
        </p:nvGraphicFramePr>
        <p:xfrm>
          <a:off x="0" y="3571876"/>
          <a:ext cx="5357818" cy="32861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4214810" y="3571876"/>
          <a:ext cx="4929190" cy="32861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430880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8858280" cy="954107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>
            <a:defPPr>
              <a:defRPr lang="ru-RU"/>
            </a:defPPr>
            <a:lvl1pPr marL="742950" indent="-742950">
              <a:defRPr sz="2800" b="1">
                <a:solidFill>
                  <a:srgbClr val="FF0000"/>
                </a:solidFill>
                <a:latin typeface="Century Gothic" pitchFamily="34" charset="0"/>
                <a:ea typeface="FangSong" pitchFamily="49" charset="-122"/>
              </a:defRPr>
            </a:lvl1pPr>
          </a:lstStyle>
          <a:p>
            <a:r>
              <a:rPr lang="en-US" dirty="0"/>
              <a:t>4</a:t>
            </a:r>
            <a:r>
              <a:rPr lang="ru-RU" dirty="0"/>
              <a:t>. МАРКЕТИНГОВЫЙ КАЛЕНДАРЬ </a:t>
            </a:r>
            <a:r>
              <a:rPr lang="ru-RU" dirty="0" smtClean="0"/>
              <a:t>2012</a:t>
            </a:r>
            <a:endParaRPr lang="ru-RU" dirty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30738027"/>
              </p:ext>
            </p:extLst>
          </p:nvPr>
        </p:nvGraphicFramePr>
        <p:xfrm>
          <a:off x="0" y="401002"/>
          <a:ext cx="9143999" cy="6456998"/>
        </p:xfrm>
        <a:graphic>
          <a:graphicData uri="http://schemas.openxmlformats.org/drawingml/2006/table">
            <a:tbl>
              <a:tblPr/>
              <a:tblGrid>
                <a:gridCol w="670400"/>
                <a:gridCol w="670400"/>
                <a:gridCol w="835824"/>
                <a:gridCol w="835824"/>
                <a:gridCol w="652987"/>
                <a:gridCol w="827118"/>
                <a:gridCol w="829295"/>
                <a:gridCol w="905475"/>
                <a:gridCol w="905475"/>
                <a:gridCol w="757465"/>
                <a:gridCol w="757465"/>
                <a:gridCol w="496271"/>
              </a:tblGrid>
              <a:tr h="147638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 dirty="0" err="1">
                          <a:latin typeface="Arial"/>
                        </a:rPr>
                        <a:t>Промо-план</a:t>
                      </a:r>
                      <a:r>
                        <a:rPr lang="ru-RU" sz="900" b="1" i="0" u="none" strike="noStrike" dirty="0">
                          <a:latin typeface="Arial"/>
                        </a:rPr>
                        <a:t> 2012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5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ТМ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март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апрель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май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июнь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июль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август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сентябрь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октябрь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ноябрь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декабрь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638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latin typeface="Arial"/>
                        </a:rPr>
                        <a:t>CLIVEN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/>
                        </a:rPr>
                        <a:t>мероприятия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программа для дистрибьюторов Депиляция и солнце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программа "сумашедшие дни" (доп. скидка)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подарочные наборы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программа для дистров (глубокая скидка)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подарочные наборы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5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программа по солнечной серии и депиляции для ТТ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24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Arial"/>
                        </a:rPr>
                        <a:t>Новые продукты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промо-продукты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жидкое мыло "Интимо" + салфетка в подарок 45 000 штук.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3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Бальзам для волос + шампунь в подарок 30 000 штук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Бальзам для волос 750 мл + шампунь 300 мл. в подарок Premium 30 000 штук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Бальзам для волос + шампунь в подарок 30 000 штук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ОСОБАЯ СЕРИЯ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мероприятия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программа "Сумасшедшие дни"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подарочные наборы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24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Снижение цены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ЖМ 345г, </a:t>
                      </a:r>
                      <a:br>
                        <a:rPr lang="ru-RU" sz="900" b="0" i="0" u="none" strike="noStrike">
                          <a:latin typeface="Arial"/>
                        </a:rPr>
                      </a:br>
                      <a:r>
                        <a:rPr lang="ru-RU" sz="900" b="0" i="0" u="none" strike="noStrike">
                          <a:latin typeface="Arial"/>
                        </a:rPr>
                        <a:t>20% ретро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6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Новые продукты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1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промо-продукты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Шамп 730+бальз 355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Гель д/душа+мыло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ЖМ+ крем для рук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Банная серия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7163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КРАСНАЯ ЛИНИЯ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мероприятия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программа "Сумасшедшие дни"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подарочные наборы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00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ТВ РЕКЛАМА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ТВ РЕКЛАМА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1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Программа "Отпуск  близко"   Акц. Ассортимент Шамп, ЖМ, ЦС, гели д/душа. 30 путевок в Египет в августе  на 5 дней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Мужская линия: подарки для ТП: мужской банный халат, полотенце 50*70, косметичка универсальная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0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Снижение цены в сетях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Ж крем-мыло 520 , 20-40%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Шапки долой! </a:t>
                      </a:r>
                      <a:br>
                        <a:rPr lang="ru-RU" sz="900" b="0" i="0" u="none" strike="noStrike">
                          <a:latin typeface="Arial"/>
                        </a:rPr>
                      </a:br>
                      <a:r>
                        <a:rPr lang="ru-RU" sz="900" b="0" i="0" u="none" strike="noStrike">
                          <a:latin typeface="Arial"/>
                        </a:rPr>
                        <a:t>КЛ лак 400, 20%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ЖМ интим, 20%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latin typeface="Arial"/>
                        </a:rPr>
                        <a:t>Senso </a:t>
                      </a:r>
                      <a:r>
                        <a:rPr lang="ru-RU" sz="900" b="0" i="0" u="none" strike="noStrike">
                          <a:latin typeface="Arial"/>
                        </a:rPr>
                        <a:t>гель д/душа,  20%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Все шампуни, 20%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КЛ гель д/душа  240 г, 20%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ЖМ, 520 г, 20%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ЖМ интим, 20%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Мужская линия, 20 %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24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Новые продукты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Шампунь/гель ДД/крем в сашетах для проведения промо в ЛКК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3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промо-продукты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Arial"/>
                        </a:rPr>
                        <a:t>ИМ+влажные салфетки ?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Шампунь 480+ бальзам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Arial"/>
                        </a:rPr>
                        <a:t>БАБУШКИНА                                               АПТЕКА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мероприятия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программа "Сумасшедшие дни"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подарочные наборы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24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/>
                        </a:rPr>
                        <a:t>промо-продукты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ЖМ интимное+ гель д/душа "Земляника-ежевика"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208238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214290"/>
          <a:ext cx="9144001" cy="6627495"/>
        </p:xfrm>
        <a:graphic>
          <a:graphicData uri="http://schemas.openxmlformats.org/drawingml/2006/table">
            <a:tbl>
              <a:tblPr/>
              <a:tblGrid>
                <a:gridCol w="659876"/>
                <a:gridCol w="659876"/>
                <a:gridCol w="822703"/>
                <a:gridCol w="891262"/>
                <a:gridCol w="642737"/>
                <a:gridCol w="814133"/>
                <a:gridCol w="891262"/>
                <a:gridCol w="891262"/>
                <a:gridCol w="891262"/>
                <a:gridCol w="745574"/>
                <a:gridCol w="745574"/>
                <a:gridCol w="488480"/>
              </a:tblGrid>
              <a:tr h="1285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ТМ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март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апрель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май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июнь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июль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август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сентябрь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октябрь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ноябрь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декабрь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40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latin typeface="Arial"/>
                        </a:rPr>
                        <a:t>FARA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мероприятия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Промо для дистрибьюторов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Промо на листинг в сетях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Подарок для дистров: кофемашина, посуда…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13+2 для РТТ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ТВ РЕКЛАМА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Новые продукты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Шампуни и бальзамы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ТРИЗА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мероприятия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программа для дистров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программа "Сумасшедшие дни"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Новые продукты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З/щ для курящих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latin typeface="Arial"/>
                        </a:rPr>
                        <a:t>Снижение цены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"осень" 15%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3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промо-продукты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промо -зубная щетка Фристайл + з/щ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latin typeface="Arial"/>
                        </a:rPr>
                        <a:t>промо- зубные щетки + мини зубная паста в подарок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latin typeface="Arial"/>
                        </a:rPr>
                        <a:t>расчески коллекция осень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ВИКИНГ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Новые продукты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FFFFFF"/>
                          </a:solidFill>
                          <a:latin typeface="Arial"/>
                        </a:rPr>
                        <a:t>ЗАПУСК. РЕБРЕНДИНГ. ЛИСТИНГ.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подарочные наборы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1450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БАТИСТ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мероприятия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Программа  для дистрибьюторов на закуп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5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Программы для ТТ: листинг, вторичные выкладки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latin typeface="Arial"/>
                        </a:rPr>
                        <a:t>Снижение цены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25% на весь ассортимент в ТТ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1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промо-продукты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Крем для деп+крем после депил ?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40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latin typeface="Arial"/>
                        </a:rPr>
                        <a:t>WINX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мероприятия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фед программа для дистрибьюторов/клиентов. </a:t>
                      </a:r>
                      <a:br>
                        <a:rPr lang="ru-RU" sz="900" b="1" i="0" u="none" strike="noStrike">
                          <a:latin typeface="Arial"/>
                        </a:rPr>
                      </a:br>
                      <a:r>
                        <a:rPr lang="ru-RU" sz="900" b="1" i="0" u="none" strike="noStrike">
                          <a:latin typeface="Arial"/>
                        </a:rPr>
                        <a:t>Поездка в Италию. 20 чел в  дек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подарочные наборы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76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Мотивация сотрудников РК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Программа "Снова в школу!" уже на полке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latin typeface="Arial"/>
                        </a:rPr>
                        <a:t>Снижение цены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з/паста -  30%,  ПЕНОМОЙКА для ЛКК -  30%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1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промо-продукты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Arial"/>
                        </a:rPr>
                        <a:t>Промо типа 3+1(кус. мыло)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latin typeface="Arial"/>
                        </a:rPr>
                        <a:t>HELLO KITTY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мероприятия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Мотивация сотрудников РК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подарок с покупкой + редизайн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подарочные наборы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24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Новые продукты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latin typeface="Arial"/>
                        </a:rPr>
                        <a:t>Launch of HK 12+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latin typeface="Arial"/>
                        </a:rPr>
                        <a:t>Снижение цены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Снижение  цены на ПЕНОМОЙКУ+ПРОКЛАДКИ  25%,  УХОД ЗА КОЖЕЙ -  30%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71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промо-продукты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з/паста -  30%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379087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>
            <a:defPPr>
              <a:defRPr lang="ru-RU"/>
            </a:defPPr>
            <a:lvl1pPr marL="742950" indent="-742950">
              <a:defRPr sz="2800" b="1">
                <a:solidFill>
                  <a:srgbClr val="FF0000"/>
                </a:solidFill>
                <a:latin typeface="Century Gothic" pitchFamily="34" charset="0"/>
                <a:ea typeface="FangSong" pitchFamily="49" charset="-122"/>
              </a:defRPr>
            </a:lvl1pPr>
          </a:lstStyle>
          <a:p>
            <a:r>
              <a:rPr lang="en-US" dirty="0"/>
              <a:t>5</a:t>
            </a:r>
            <a:r>
              <a:rPr lang="ru-RU" dirty="0"/>
              <a:t>. </a:t>
            </a:r>
            <a:r>
              <a:rPr lang="ru-RU" dirty="0" smtClean="0"/>
              <a:t>МЕХАНИКА ПРОВЕДЕНИЯ ПРОМО-МЕРОПРИЯТИЙ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928670"/>
            <a:ext cx="3143272" cy="92869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14282" y="1214422"/>
            <a:ext cx="29599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Увеличение объема продаж</a:t>
            </a:r>
          </a:p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714876" y="928670"/>
            <a:ext cx="3925626" cy="92333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Прямое стимулирование торгового </a:t>
            </a:r>
          </a:p>
          <a:p>
            <a:pPr algn="ctr"/>
            <a:r>
              <a:rPr lang="ru-RU" dirty="0" smtClean="0"/>
              <a:t>персонала, накопительные бонусные </a:t>
            </a:r>
          </a:p>
          <a:p>
            <a:pPr algn="ctr"/>
            <a:r>
              <a:rPr lang="ru-RU" dirty="0" smtClean="0"/>
              <a:t>программы для ТТ</a:t>
            </a:r>
            <a:endParaRPr lang="ru-RU" dirty="0"/>
          </a:p>
        </p:txBody>
      </p:sp>
      <p:sp>
        <p:nvSpPr>
          <p:cNvPr id="11" name="Стрелка вправо 10"/>
          <p:cNvSpPr/>
          <p:nvPr/>
        </p:nvSpPr>
        <p:spPr>
          <a:xfrm>
            <a:off x="3428992" y="1285860"/>
            <a:ext cx="1071570" cy="285752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000100" y="500042"/>
            <a:ext cx="6579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ЦЕЛЬ                                                                                          МЕХАНИКА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786314" y="2285992"/>
            <a:ext cx="3929090" cy="107157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>
            <a:off x="3500430" y="2643182"/>
            <a:ext cx="1071570" cy="285752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357158" y="2428868"/>
            <a:ext cx="28648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Повышение уровня знаний</a:t>
            </a:r>
          </a:p>
          <a:p>
            <a:pPr algn="ctr"/>
            <a:r>
              <a:rPr lang="ru-RU" dirty="0" smtClean="0"/>
              <a:t>Продавцов/ТП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14282" y="2357430"/>
            <a:ext cx="3143272" cy="10001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4786314" y="2357430"/>
            <a:ext cx="38576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 Тренинги;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Обучающие и поощрительные</a:t>
            </a:r>
          </a:p>
          <a:p>
            <a:r>
              <a:rPr lang="ru-RU" dirty="0" smtClean="0"/>
              <a:t>дистанционные программы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14282" y="4071942"/>
            <a:ext cx="3143272" cy="10001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>
            <a:off x="3500430" y="4357694"/>
            <a:ext cx="1071570" cy="285752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4786314" y="3786190"/>
            <a:ext cx="3929090" cy="164307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214282" y="4214818"/>
            <a:ext cx="3197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Вывод на рынок нового </a:t>
            </a:r>
          </a:p>
          <a:p>
            <a:pPr algn="ctr"/>
            <a:r>
              <a:rPr lang="ru-RU" dirty="0" smtClean="0"/>
              <a:t>продукта или новой категории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4786314" y="3786190"/>
            <a:ext cx="406457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Комплексная программа: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стимулирование  всех уровней </a:t>
            </a:r>
          </a:p>
          <a:p>
            <a:r>
              <a:rPr lang="ru-RU" dirty="0" err="1" smtClean="0"/>
              <a:t>дистрибьюции</a:t>
            </a:r>
            <a:r>
              <a:rPr lang="ru-RU" dirty="0" smtClean="0"/>
              <a:t> на продажи;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поощрительные программы по </a:t>
            </a:r>
          </a:p>
          <a:p>
            <a:r>
              <a:rPr lang="ru-RU" dirty="0" smtClean="0"/>
              <a:t>повышению качества </a:t>
            </a:r>
            <a:r>
              <a:rPr lang="ru-RU" dirty="0" err="1" smtClean="0"/>
              <a:t>мерчендайзинга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85720" y="5500702"/>
            <a:ext cx="3143272" cy="10001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285720" y="5643578"/>
            <a:ext cx="32578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Поддержка проводимой акции</a:t>
            </a:r>
          </a:p>
          <a:p>
            <a:pPr algn="ctr"/>
            <a:r>
              <a:rPr lang="ru-RU" dirty="0" smtClean="0"/>
              <a:t> для конечного потребителя</a:t>
            </a:r>
            <a:endParaRPr lang="ru-RU" dirty="0"/>
          </a:p>
        </p:txBody>
      </p:sp>
      <p:sp>
        <p:nvSpPr>
          <p:cNvPr id="28" name="Стрелка вправо 27"/>
          <p:cNvSpPr/>
          <p:nvPr/>
        </p:nvSpPr>
        <p:spPr>
          <a:xfrm>
            <a:off x="3571868" y="5857892"/>
            <a:ext cx="1071570" cy="285752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4786314" y="5572140"/>
            <a:ext cx="3929090" cy="107157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4786314" y="5572140"/>
            <a:ext cx="388170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Поощрительная программа  на </a:t>
            </a:r>
            <a:r>
              <a:rPr lang="ru-RU" dirty="0" err="1" smtClean="0"/>
              <a:t>повы</a:t>
            </a:r>
            <a:r>
              <a:rPr lang="ru-RU" dirty="0" smtClean="0"/>
              <a:t>-</a:t>
            </a:r>
          </a:p>
          <a:p>
            <a:r>
              <a:rPr lang="ru-RU" dirty="0" err="1" smtClean="0"/>
              <a:t>шение</a:t>
            </a:r>
            <a:r>
              <a:rPr lang="ru-RU" dirty="0" smtClean="0"/>
              <a:t> качества </a:t>
            </a:r>
            <a:r>
              <a:rPr lang="ru-RU" dirty="0" err="1" smtClean="0"/>
              <a:t>мерчендайзинга</a:t>
            </a:r>
            <a:r>
              <a:rPr lang="ru-RU" dirty="0" smtClean="0"/>
              <a:t> и </a:t>
            </a:r>
          </a:p>
          <a:p>
            <a:r>
              <a:rPr lang="ru-RU" dirty="0" smtClean="0"/>
              <a:t>работы продавцов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52200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1"/>
          <p:cNvSpPr txBox="1">
            <a:spLocks noChangeArrowheads="1"/>
          </p:cNvSpPr>
          <p:nvPr/>
        </p:nvSpPr>
        <p:spPr bwMode="auto">
          <a:xfrm>
            <a:off x="0" y="260648"/>
            <a:ext cx="91440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4400" b="1" dirty="0">
                <a:solidFill>
                  <a:srgbClr val="C00000"/>
                </a:solidFill>
                <a:latin typeface="Arial" charset="0"/>
              </a:rPr>
              <a:t>История Компании</a:t>
            </a:r>
          </a:p>
        </p:txBody>
      </p:sp>
      <p:pic>
        <p:nvPicPr>
          <p:cNvPr id="4100" name="Picture 9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9700" y="4077072"/>
            <a:ext cx="2292350" cy="735012"/>
          </a:xfrm>
          <a:prstGeom prst="rect">
            <a:avLst/>
          </a:prstGeom>
          <a:solidFill>
            <a:srgbClr val="1F497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TextBox 13"/>
          <p:cNvSpPr txBox="1">
            <a:spLocks noChangeArrowheads="1"/>
          </p:cNvSpPr>
          <p:nvPr/>
        </p:nvSpPr>
        <p:spPr bwMode="auto">
          <a:xfrm>
            <a:off x="2625725" y="1241425"/>
            <a:ext cx="6464300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dirty="0">
                <a:latin typeface="Arial" charset="0"/>
              </a:rPr>
              <a:t>2003 г.    Международный сертификат </a:t>
            </a:r>
            <a:r>
              <a:rPr lang="en-US" dirty="0">
                <a:latin typeface="Arial" charset="0"/>
              </a:rPr>
              <a:t>ISO 9001</a:t>
            </a:r>
          </a:p>
          <a:p>
            <a:pPr eaLnBrk="1" hangingPunct="1"/>
            <a:r>
              <a:rPr lang="en-US" dirty="0">
                <a:latin typeface="Arial" charset="0"/>
              </a:rPr>
              <a:t>2004 </a:t>
            </a:r>
            <a:r>
              <a:rPr lang="ru-RU" dirty="0">
                <a:latin typeface="Arial" charset="0"/>
              </a:rPr>
              <a:t>г.    Открытие косметического производства </a:t>
            </a:r>
          </a:p>
          <a:p>
            <a:pPr eaLnBrk="1" hangingPunct="1"/>
            <a:r>
              <a:rPr lang="ru-RU" dirty="0">
                <a:latin typeface="Arial" charset="0"/>
              </a:rPr>
              <a:t>               в  </a:t>
            </a:r>
            <a:r>
              <a:rPr lang="ru-RU" dirty="0" smtClean="0">
                <a:latin typeface="Arial" charset="0"/>
              </a:rPr>
              <a:t>Болгарии, 3 000 </a:t>
            </a:r>
            <a:r>
              <a:rPr lang="ru-RU" dirty="0">
                <a:latin typeface="Arial" charset="0"/>
              </a:rPr>
              <a:t>м2</a:t>
            </a:r>
          </a:p>
          <a:p>
            <a:pPr eaLnBrk="1" hangingPunct="1"/>
            <a:r>
              <a:rPr lang="ru-RU" dirty="0" smtClean="0">
                <a:latin typeface="Arial" charset="0"/>
              </a:rPr>
              <a:t>2005 </a:t>
            </a:r>
            <a:r>
              <a:rPr lang="ru-RU" dirty="0">
                <a:latin typeface="Arial" charset="0"/>
              </a:rPr>
              <a:t>г.    Активное развитие экспорта</a:t>
            </a:r>
            <a:r>
              <a:rPr lang="en-US" dirty="0">
                <a:latin typeface="Arial" charset="0"/>
              </a:rPr>
              <a:t>: </a:t>
            </a:r>
            <a:r>
              <a:rPr lang="ru-RU" dirty="0">
                <a:latin typeface="Arial" charset="0"/>
              </a:rPr>
              <a:t>Литва, </a:t>
            </a:r>
          </a:p>
          <a:p>
            <a:pPr eaLnBrk="1" hangingPunct="1"/>
            <a:r>
              <a:rPr lang="ru-RU" dirty="0">
                <a:latin typeface="Arial" charset="0"/>
              </a:rPr>
              <a:t>               Латвия, Эстония, Германия, Украина и др. </a:t>
            </a:r>
          </a:p>
          <a:p>
            <a:pPr eaLnBrk="1" hangingPunct="1"/>
            <a:r>
              <a:rPr lang="ru-RU" dirty="0">
                <a:latin typeface="Arial" charset="0"/>
              </a:rPr>
              <a:t>2006 г.    Расширение косметического</a:t>
            </a:r>
          </a:p>
          <a:p>
            <a:pPr eaLnBrk="1" hangingPunct="1"/>
            <a:r>
              <a:rPr lang="ru-RU" dirty="0">
                <a:latin typeface="Arial" charset="0"/>
              </a:rPr>
              <a:t>               производства, открытие нового корпуса</a:t>
            </a:r>
          </a:p>
          <a:p>
            <a:pPr eaLnBrk="1" hangingPunct="1"/>
            <a:r>
              <a:rPr lang="ru-RU" dirty="0">
                <a:latin typeface="Arial" charset="0"/>
              </a:rPr>
              <a:t>               </a:t>
            </a:r>
            <a:r>
              <a:rPr lang="ru-RU" dirty="0" smtClean="0">
                <a:latin typeface="Arial" charset="0"/>
              </a:rPr>
              <a:t>3 000 </a:t>
            </a:r>
            <a:r>
              <a:rPr lang="ru-RU" dirty="0">
                <a:latin typeface="Arial" charset="0"/>
              </a:rPr>
              <a:t>м2 (Московская обл.)</a:t>
            </a:r>
          </a:p>
          <a:p>
            <a:pPr eaLnBrk="1" hangingPunct="1"/>
            <a:r>
              <a:rPr lang="ru-RU" dirty="0">
                <a:latin typeface="Arial" charset="0"/>
              </a:rPr>
              <a:t>2007 г.    Запуск производства средств бытовой  </a:t>
            </a:r>
          </a:p>
          <a:p>
            <a:pPr eaLnBrk="1" hangingPunct="1"/>
            <a:r>
              <a:rPr lang="ru-RU" dirty="0">
                <a:latin typeface="Arial" charset="0"/>
              </a:rPr>
              <a:t>               химии (кондиционер для белья,  средства </a:t>
            </a:r>
          </a:p>
          <a:p>
            <a:pPr eaLnBrk="1" hangingPunct="1"/>
            <a:r>
              <a:rPr lang="ru-RU" dirty="0">
                <a:latin typeface="Arial" charset="0"/>
              </a:rPr>
              <a:t>               для мытья посуды и пр.)</a:t>
            </a:r>
          </a:p>
          <a:p>
            <a:pPr eaLnBrk="1" hangingPunct="1"/>
            <a:r>
              <a:rPr lang="ru-RU" dirty="0">
                <a:latin typeface="Arial" charset="0"/>
              </a:rPr>
              <a:t>2008 г.    </a:t>
            </a:r>
            <a:r>
              <a:rPr lang="en-US" dirty="0">
                <a:latin typeface="Arial" charset="0"/>
              </a:rPr>
              <a:t>OOO</a:t>
            </a:r>
            <a:r>
              <a:rPr lang="ru-RU" dirty="0">
                <a:latin typeface="Arial" charset="0"/>
              </a:rPr>
              <a:t> «Красная Линия» стала лауреатом  </a:t>
            </a:r>
          </a:p>
          <a:p>
            <a:pPr eaLnBrk="1" hangingPunct="1"/>
            <a:r>
              <a:rPr lang="ru-RU" dirty="0">
                <a:latin typeface="Arial" charset="0"/>
              </a:rPr>
              <a:t>               международной премии «Европейский</a:t>
            </a:r>
          </a:p>
          <a:p>
            <a:pPr eaLnBrk="1" hangingPunct="1"/>
            <a:r>
              <a:rPr lang="ru-RU" dirty="0">
                <a:latin typeface="Arial" charset="0"/>
              </a:rPr>
              <a:t>               стандарт» (Швейцария)</a:t>
            </a:r>
          </a:p>
        </p:txBody>
      </p:sp>
      <p:pic>
        <p:nvPicPr>
          <p:cNvPr id="4103" name="Picture 12" descr="http://www.iso9001.ru/image/is_5.1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1185" y="1062038"/>
            <a:ext cx="857250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14" descr="http://tbn0.google.com/images?q=tbn:niXouM-AbCXUOM:http://www.inglesidemachine.com/iso-9001-2000.gif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74750" y="2267593"/>
            <a:ext cx="1257300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21478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latin typeface="Century Gothic" pitchFamily="34" charset="0"/>
              <a:ea typeface="FangSong" pitchFamily="49" charset="-122"/>
            </a:endParaRPr>
          </a:p>
          <a:p>
            <a:pPr marL="342900" indent="-342900"/>
            <a:endParaRPr lang="ru-RU" dirty="0" smtClean="0">
              <a:latin typeface="Century Gothic" pitchFamily="34" charset="0"/>
              <a:ea typeface="FangSong" pitchFamily="49" charset="-122"/>
            </a:endParaRPr>
          </a:p>
          <a:p>
            <a:pPr marL="342900" indent="-342900"/>
            <a:r>
              <a:rPr lang="ru-RU" dirty="0">
                <a:latin typeface="Century Gothic" pitchFamily="34" charset="0"/>
                <a:ea typeface="FangSong" pitchFamily="49" charset="-122"/>
              </a:rPr>
              <a:t> </a:t>
            </a:r>
            <a:r>
              <a:rPr lang="ru-RU" dirty="0" smtClean="0">
                <a:latin typeface="Century Gothic" pitchFamily="34" charset="0"/>
                <a:ea typeface="FangSong" pitchFamily="49" charset="-122"/>
              </a:rPr>
              <a:t>-    Собственные сети дистрибьюторов</a:t>
            </a:r>
          </a:p>
          <a:p>
            <a:pPr marL="342900" indent="-342900"/>
            <a:endParaRPr lang="ru-RU" dirty="0" smtClean="0">
              <a:latin typeface="Century Gothic" pitchFamily="34" charset="0"/>
              <a:ea typeface="FangSong" pitchFamily="49" charset="-122"/>
            </a:endParaRPr>
          </a:p>
          <a:p>
            <a:pPr marL="342900" indent="-342900"/>
            <a:r>
              <a:rPr lang="ru-RU" dirty="0" smtClean="0">
                <a:latin typeface="Century Gothic" pitchFamily="34" charset="0"/>
                <a:ea typeface="FangSong" pitchFamily="49" charset="-122"/>
              </a:rPr>
              <a:t>2011 г</a:t>
            </a:r>
            <a:endParaRPr lang="en-US" dirty="0" smtClean="0">
              <a:latin typeface="Century Gothic" pitchFamily="34" charset="0"/>
              <a:ea typeface="FangSong" pitchFamily="49" charset="-122"/>
            </a:endParaRPr>
          </a:p>
          <a:p>
            <a:pPr marL="342900" indent="-342900"/>
            <a:r>
              <a:rPr lang="en-US" dirty="0" smtClean="0">
                <a:latin typeface="Century Gothic" pitchFamily="34" charset="0"/>
                <a:ea typeface="FangSong" pitchFamily="49" charset="-122"/>
              </a:rPr>
              <a:t> </a:t>
            </a:r>
            <a:r>
              <a:rPr lang="ru-RU" dirty="0" smtClean="0">
                <a:latin typeface="Century Gothic" pitchFamily="34" charset="0"/>
                <a:ea typeface="FangSong" pitchFamily="49" charset="-122"/>
              </a:rPr>
              <a:t>Оборот дистрибьюторов -  170  </a:t>
            </a:r>
            <a:r>
              <a:rPr lang="ru-RU" dirty="0" err="1" smtClean="0">
                <a:latin typeface="Century Gothic" pitchFamily="34" charset="0"/>
                <a:ea typeface="FangSong" pitchFamily="49" charset="-122"/>
              </a:rPr>
              <a:t>млн</a:t>
            </a:r>
            <a:r>
              <a:rPr lang="ru-RU" dirty="0" smtClean="0">
                <a:latin typeface="Century Gothic" pitchFamily="34" charset="0"/>
                <a:ea typeface="FangSong" pitchFamily="49" charset="-122"/>
              </a:rPr>
              <a:t> </a:t>
            </a:r>
            <a:r>
              <a:rPr lang="ru-RU" dirty="0" err="1" smtClean="0">
                <a:latin typeface="Century Gothic" pitchFamily="34" charset="0"/>
                <a:ea typeface="FangSong" pitchFamily="49" charset="-122"/>
              </a:rPr>
              <a:t>руб</a:t>
            </a:r>
            <a:endParaRPr lang="ru-RU" dirty="0" smtClean="0">
              <a:latin typeface="Century Gothic" pitchFamily="34" charset="0"/>
              <a:ea typeface="FangSong" pitchFamily="49" charset="-122"/>
            </a:endParaRPr>
          </a:p>
          <a:p>
            <a:pPr marL="342900" indent="-342900"/>
            <a:r>
              <a:rPr lang="ru-RU" dirty="0" smtClean="0">
                <a:latin typeface="Century Gothic" pitchFamily="34" charset="0"/>
                <a:ea typeface="FangSong" pitchFamily="49" charset="-122"/>
              </a:rPr>
              <a:t> Количество КА -  28 сетей</a:t>
            </a:r>
          </a:p>
          <a:p>
            <a:pPr marL="342900" indent="-342900"/>
            <a:r>
              <a:rPr lang="ru-RU" dirty="0" smtClean="0">
                <a:latin typeface="Century Gothic" pitchFamily="34" charset="0"/>
                <a:ea typeface="FangSong" pitchFamily="49" charset="-122"/>
              </a:rPr>
              <a:t> Количество ТТ -  1 472 </a:t>
            </a:r>
            <a:r>
              <a:rPr lang="ru-RU" dirty="0" err="1" smtClean="0">
                <a:latin typeface="Century Gothic" pitchFamily="34" charset="0"/>
                <a:ea typeface="FangSong" pitchFamily="49" charset="-122"/>
              </a:rPr>
              <a:t>тт</a:t>
            </a:r>
            <a:endParaRPr lang="ru-RU" dirty="0" smtClean="0">
              <a:latin typeface="Century Gothic" pitchFamily="34" charset="0"/>
              <a:ea typeface="FangSong" pitchFamily="49" charset="-122"/>
            </a:endParaRPr>
          </a:p>
          <a:p>
            <a:pPr marL="342900" indent="-342900"/>
            <a:r>
              <a:rPr lang="ru-RU" dirty="0" smtClean="0">
                <a:latin typeface="Century Gothic" pitchFamily="34" charset="0"/>
                <a:ea typeface="FangSong" pitchFamily="49" charset="-122"/>
              </a:rPr>
              <a:t> </a:t>
            </a:r>
            <a:endParaRPr lang="en-US" dirty="0" smtClean="0">
              <a:latin typeface="Century Gothic" pitchFamily="34" charset="0"/>
              <a:ea typeface="FangSong" pitchFamily="49" charset="-122"/>
            </a:endParaRPr>
          </a:p>
          <a:p>
            <a:pPr marL="342900" indent="-342900"/>
            <a:endParaRPr lang="ru-RU" dirty="0" smtClean="0">
              <a:latin typeface="Century Gothic" pitchFamily="34" charset="0"/>
              <a:ea typeface="FangSong" pitchFamily="49" charset="-122"/>
            </a:endParaRPr>
          </a:p>
          <a:p>
            <a:pPr marL="342900" indent="-342900"/>
            <a:r>
              <a:rPr lang="ru-RU" dirty="0">
                <a:latin typeface="Century Gothic" pitchFamily="34" charset="0"/>
                <a:ea typeface="FangSong" pitchFamily="49" charset="-122"/>
              </a:rPr>
              <a:t> </a:t>
            </a:r>
            <a:r>
              <a:rPr lang="ru-RU" dirty="0" smtClean="0">
                <a:latin typeface="Century Gothic" pitchFamily="34" charset="0"/>
                <a:ea typeface="FangSong" pitchFamily="49" charset="-122"/>
              </a:rPr>
              <a:t>-    Локальные  Ключевые Клиенты</a:t>
            </a:r>
          </a:p>
          <a:p>
            <a:pPr marL="342900" indent="-342900"/>
            <a:endParaRPr lang="ru-RU" dirty="0" smtClean="0">
              <a:latin typeface="Century Gothic" pitchFamily="34" charset="0"/>
              <a:ea typeface="FangSong" pitchFamily="49" charset="-122"/>
            </a:endParaRPr>
          </a:p>
          <a:p>
            <a:pPr marL="342900" indent="-342900"/>
            <a:r>
              <a:rPr lang="ru-RU" dirty="0" smtClean="0">
                <a:latin typeface="Century Gothic" pitchFamily="34" charset="0"/>
                <a:ea typeface="FangSong" pitchFamily="49" charset="-122"/>
              </a:rPr>
              <a:t>Оборот дистрибьюторов -  103  </a:t>
            </a:r>
            <a:r>
              <a:rPr lang="ru-RU" dirty="0" err="1" smtClean="0">
                <a:latin typeface="Century Gothic" pitchFamily="34" charset="0"/>
                <a:ea typeface="FangSong" pitchFamily="49" charset="-122"/>
              </a:rPr>
              <a:t>млн</a:t>
            </a:r>
            <a:r>
              <a:rPr lang="ru-RU" dirty="0" smtClean="0">
                <a:latin typeface="Century Gothic" pitchFamily="34" charset="0"/>
                <a:ea typeface="FangSong" pitchFamily="49" charset="-122"/>
              </a:rPr>
              <a:t> </a:t>
            </a:r>
            <a:r>
              <a:rPr lang="ru-RU" dirty="0" err="1" smtClean="0">
                <a:latin typeface="Century Gothic" pitchFamily="34" charset="0"/>
                <a:ea typeface="FangSong" pitchFamily="49" charset="-122"/>
              </a:rPr>
              <a:t>руб</a:t>
            </a:r>
            <a:endParaRPr lang="ru-RU" dirty="0" smtClean="0">
              <a:latin typeface="Century Gothic" pitchFamily="34" charset="0"/>
              <a:ea typeface="FangSong" pitchFamily="49" charset="-122"/>
            </a:endParaRPr>
          </a:p>
          <a:p>
            <a:pPr marL="342900" indent="-342900"/>
            <a:r>
              <a:rPr lang="ru-RU" dirty="0" smtClean="0">
                <a:latin typeface="Century Gothic" pitchFamily="34" charset="0"/>
                <a:ea typeface="FangSong" pitchFamily="49" charset="-122"/>
              </a:rPr>
              <a:t> Количество КА -  76 сетей</a:t>
            </a:r>
          </a:p>
          <a:p>
            <a:pPr marL="342900" indent="-342900"/>
            <a:r>
              <a:rPr lang="ru-RU" dirty="0" smtClean="0">
                <a:latin typeface="Century Gothic" pitchFamily="34" charset="0"/>
                <a:ea typeface="FangSong" pitchFamily="49" charset="-122"/>
              </a:rPr>
              <a:t> Количество ТТ -  1 171 </a:t>
            </a:r>
            <a:r>
              <a:rPr lang="ru-RU" dirty="0" err="1" smtClean="0">
                <a:latin typeface="Century Gothic" pitchFamily="34" charset="0"/>
                <a:ea typeface="FangSong" pitchFamily="49" charset="-122"/>
              </a:rPr>
              <a:t>тт</a:t>
            </a:r>
            <a:endParaRPr lang="ru-RU" dirty="0" smtClean="0">
              <a:latin typeface="Century Gothic" pitchFamily="34" charset="0"/>
              <a:ea typeface="FangSong" pitchFamily="49" charset="-122"/>
            </a:endParaRPr>
          </a:p>
          <a:p>
            <a:pPr marL="342900" indent="-342900"/>
            <a:endParaRPr lang="en-US" dirty="0" smtClean="0">
              <a:latin typeface="Century Gothic" pitchFamily="34" charset="0"/>
              <a:ea typeface="FangSong" pitchFamily="49" charset="-122"/>
            </a:endParaRPr>
          </a:p>
          <a:p>
            <a:pPr marL="342900" indent="-342900"/>
            <a:endParaRPr lang="en-US" dirty="0" smtClean="0">
              <a:latin typeface="Century Gothic" pitchFamily="34" charset="0"/>
              <a:ea typeface="FangSong" pitchFamily="49" charset="-122"/>
            </a:endParaRPr>
          </a:p>
          <a:p>
            <a:pPr marL="342900" indent="-342900"/>
            <a:endParaRPr lang="ru-RU" dirty="0" smtClean="0">
              <a:latin typeface="Century Gothic" pitchFamily="34" charset="0"/>
              <a:ea typeface="FangSong" pitchFamily="49" charset="-122"/>
            </a:endParaRPr>
          </a:p>
          <a:p>
            <a:pPr marL="342900" indent="-342900"/>
            <a:r>
              <a:rPr lang="ru-RU" dirty="0">
                <a:latin typeface="Century Gothic" pitchFamily="34" charset="0"/>
                <a:ea typeface="FangSong" pitchFamily="49" charset="-122"/>
              </a:rPr>
              <a:t> </a:t>
            </a:r>
            <a:r>
              <a:rPr lang="ru-RU" dirty="0" smtClean="0">
                <a:latin typeface="Century Gothic" pitchFamily="34" charset="0"/>
                <a:ea typeface="FangSong" pitchFamily="49" charset="-122"/>
              </a:rPr>
              <a:t>-    Увеличение объемов продаж</a:t>
            </a:r>
            <a:endParaRPr lang="ru-RU" dirty="0">
              <a:latin typeface="Century Gothic" pitchFamily="34" charset="0"/>
              <a:ea typeface="FangSong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>
            <a:defPPr>
              <a:defRPr lang="ru-RU"/>
            </a:defPPr>
            <a:lvl1pPr marL="742950" indent="-742950">
              <a:defRPr sz="2800" b="1">
                <a:solidFill>
                  <a:srgbClr val="FF0000"/>
                </a:solidFill>
                <a:latin typeface="Century Gothic" pitchFamily="34" charset="0"/>
                <a:ea typeface="FangSong" pitchFamily="49" charset="-122"/>
              </a:defRPr>
            </a:lvl1pPr>
          </a:lstStyle>
          <a:p>
            <a:pPr marL="342900" indent="-342900"/>
            <a:r>
              <a:rPr lang="ru-RU" dirty="0"/>
              <a:t>6. НА ЧТО КОНЦЕНТРИРУЕМ ВНИМАНИЕ</a:t>
            </a:r>
          </a:p>
        </p:txBody>
      </p:sp>
    </p:spTree>
    <p:extLst>
      <p:ext uri="{BB962C8B-B14F-4D97-AF65-F5344CB8AC3E}">
        <p14:creationId xmlns:p14="http://schemas.microsoft.com/office/powerpoint/2010/main" xmlns="" val="702559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Итоги 2011, цели и </a:t>
            </a:r>
            <a:r>
              <a:rPr lang="ru-RU" b="1" dirty="0" smtClean="0">
                <a:solidFill>
                  <a:srgbClr val="FF0000"/>
                </a:solidFill>
              </a:rPr>
              <a:t>задачи 2012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Шмелёв Дмитрий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655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Продажи 2010-2011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1268761"/>
            <a:ext cx="9144000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54151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08012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Динамика по Торговым маркам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0532" y="1268760"/>
            <a:ext cx="8321998" cy="4555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86227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Продажи КК </a:t>
            </a:r>
            <a:r>
              <a:rPr lang="en-US" b="1" dirty="0" smtClean="0">
                <a:solidFill>
                  <a:srgbClr val="FF0000"/>
                </a:solidFill>
              </a:rPr>
              <a:t>vs.</a:t>
            </a:r>
            <a:r>
              <a:rPr lang="ru-RU" b="1" dirty="0" smtClean="0">
                <a:solidFill>
                  <a:srgbClr val="FF0000"/>
                </a:solidFill>
              </a:rPr>
              <a:t> Дистрибьюторы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68760"/>
            <a:ext cx="9144000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3744416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99620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07747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TOP30 SKU 2011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924379"/>
            <a:ext cx="7416824" cy="5312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37850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Стратегия 2012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320481"/>
          </a:xfrm>
        </p:spPr>
        <p:txBody>
          <a:bodyPr>
            <a:normAutofit lnSpcReduction="10000"/>
          </a:bodyPr>
          <a:lstStyle/>
          <a:p>
            <a:r>
              <a:rPr lang="ru-RU" sz="3600" b="1" dirty="0" smtClean="0"/>
              <a:t>1. Дистрибьюторы и территории</a:t>
            </a:r>
          </a:p>
          <a:p>
            <a:endParaRPr lang="ru-RU" sz="3600" b="1" dirty="0" smtClean="0"/>
          </a:p>
          <a:p>
            <a:r>
              <a:rPr lang="ru-RU" sz="3600" b="1" dirty="0" smtClean="0"/>
              <a:t>2. </a:t>
            </a:r>
            <a:r>
              <a:rPr lang="ru-RU" sz="3600" b="1" dirty="0"/>
              <a:t>Ключевые клиенты </a:t>
            </a:r>
            <a:endParaRPr lang="ru-RU" sz="3600" b="1" dirty="0" smtClean="0"/>
          </a:p>
          <a:p>
            <a:endParaRPr lang="ru-RU" sz="3600" b="1" dirty="0" smtClean="0"/>
          </a:p>
          <a:p>
            <a:r>
              <a:rPr lang="ru-RU" sz="3600" b="1" dirty="0" smtClean="0"/>
              <a:t>3. Эффективные ПРОМО!</a:t>
            </a:r>
          </a:p>
          <a:p>
            <a:endParaRPr lang="ru-RU" sz="3600" b="1" dirty="0"/>
          </a:p>
          <a:p>
            <a:r>
              <a:rPr lang="ru-RU" sz="3600" b="1" dirty="0" smtClean="0"/>
              <a:t>4. Продукты: качество, упаковка… 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1947077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Дистрибьюторы и территории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9"/>
            <a:ext cx="8229600" cy="46805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/>
              <a:t> </a:t>
            </a:r>
            <a:r>
              <a:rPr lang="ru-RU" sz="2800" dirty="0" smtClean="0"/>
              <a:t>  </a:t>
            </a:r>
            <a:r>
              <a:rPr lang="ru-RU" dirty="0" smtClean="0"/>
              <a:t>1  Закрытие «пустых» территорий, открытие новых партнёров/дистрибьюторов;</a:t>
            </a:r>
          </a:p>
          <a:p>
            <a:pPr marL="0" indent="0">
              <a:buNone/>
            </a:pPr>
            <a:r>
              <a:rPr lang="ru-RU" dirty="0" smtClean="0"/>
              <a:t>   2  Новые вакансии региональных менеджеров;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3  Выделенные Торговые представители;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4  Контроль за оптовым каналом продаж</a:t>
            </a:r>
            <a:r>
              <a:rPr lang="ru-RU" sz="28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67267332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Ключевые клиенты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r>
              <a:rPr lang="ru-RU" dirty="0" smtClean="0"/>
              <a:t>1  Национальные ключевые клиенты;</a:t>
            </a:r>
          </a:p>
          <a:p>
            <a:r>
              <a:rPr lang="ru-RU" dirty="0" smtClean="0"/>
              <a:t>2  Собственные сети дистрибьюторов;</a:t>
            </a:r>
          </a:p>
          <a:p>
            <a:r>
              <a:rPr lang="ru-RU" dirty="0" smtClean="0"/>
              <a:t>3  Локальные ключевые клиенты.</a:t>
            </a:r>
          </a:p>
          <a:p>
            <a:pPr marL="0" indent="0">
              <a:buNone/>
            </a:pPr>
            <a:r>
              <a:rPr lang="ru-RU" dirty="0" smtClean="0"/>
              <a:t>                              </a:t>
            </a:r>
            <a:r>
              <a:rPr lang="ru-RU" b="1" dirty="0" smtClean="0"/>
              <a:t>Цели:</a:t>
            </a:r>
          </a:p>
          <a:p>
            <a:pPr marL="0" indent="0">
              <a:buNone/>
            </a:pPr>
            <a:r>
              <a:rPr lang="ru-RU" dirty="0" smtClean="0"/>
              <a:t>    1.  Листинг необходимого ассортимента;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2. </a:t>
            </a:r>
            <a:r>
              <a:rPr lang="ru-RU" dirty="0"/>
              <a:t> </a:t>
            </a:r>
            <a:r>
              <a:rPr lang="ru-RU" dirty="0" smtClean="0"/>
              <a:t>Заключение Соглашений с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торговыми условиями;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3. Исполнение соглашений на местах.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160164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Ключевые клиенты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       </a:t>
            </a:r>
            <a:r>
              <a:rPr lang="ru-RU" b="1" dirty="0" smtClean="0"/>
              <a:t>Исполнение соглашений на местах.</a:t>
            </a:r>
          </a:p>
          <a:p>
            <a:pPr>
              <a:buFontTx/>
              <a:buChar char="-"/>
            </a:pPr>
            <a:r>
              <a:rPr lang="ru-RU" dirty="0" smtClean="0"/>
              <a:t>Персональная работа региональных менеджеров в </a:t>
            </a:r>
            <a:r>
              <a:rPr lang="ru-RU" dirty="0" err="1" smtClean="0"/>
              <a:t>тт</a:t>
            </a:r>
            <a:r>
              <a:rPr lang="ru-RU" dirty="0" smtClean="0"/>
              <a:t> НКК;</a:t>
            </a:r>
          </a:p>
          <a:p>
            <a:pPr>
              <a:buFontTx/>
              <a:buChar char="-"/>
            </a:pPr>
            <a:r>
              <a:rPr lang="ru-RU" dirty="0" smtClean="0"/>
              <a:t>Точное и своевременное исполнение согласованных торговых условий и промо;</a:t>
            </a:r>
          </a:p>
          <a:p>
            <a:pPr>
              <a:buFontTx/>
              <a:buChar char="-"/>
            </a:pPr>
            <a:r>
              <a:rPr lang="ru-RU" dirty="0" smtClean="0"/>
              <a:t>Организация эффективной работы мерчендайзеров. Размещение торгового оборудования;</a:t>
            </a:r>
          </a:p>
          <a:p>
            <a:pPr>
              <a:buFontTx/>
              <a:buChar char="-"/>
            </a:pPr>
            <a:r>
              <a:rPr lang="ru-RU" dirty="0" smtClean="0"/>
              <a:t>Ведение отчётности продажах!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654462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Box 1"/>
          <p:cNvSpPr txBox="1">
            <a:spLocks noChangeArrowheads="1"/>
          </p:cNvSpPr>
          <p:nvPr/>
        </p:nvSpPr>
        <p:spPr bwMode="auto">
          <a:xfrm>
            <a:off x="0" y="332656"/>
            <a:ext cx="91440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4400" b="1" dirty="0">
                <a:solidFill>
                  <a:srgbClr val="C00000"/>
                </a:solidFill>
                <a:latin typeface="Arial" charset="0"/>
              </a:rPr>
              <a:t>История Компании</a:t>
            </a:r>
          </a:p>
        </p:txBody>
      </p:sp>
      <p:pic>
        <p:nvPicPr>
          <p:cNvPr id="5127" name="Рисунок 11" descr="TovarGoda_2010.gif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450" y="1772816"/>
            <a:ext cx="1182688" cy="250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Рисунок 12" descr="TovarGoda_2010.gif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38250" y="2579796"/>
            <a:ext cx="1182688" cy="250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9" name="TextBox 13"/>
          <p:cNvSpPr txBox="1">
            <a:spLocks noChangeArrowheads="1"/>
          </p:cNvSpPr>
          <p:nvPr/>
        </p:nvSpPr>
        <p:spPr bwMode="auto">
          <a:xfrm>
            <a:off x="2627313" y="1241425"/>
            <a:ext cx="6465887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>
                <a:latin typeface="Arial" charset="0"/>
              </a:rPr>
              <a:t>2009 г.   Запуск производства краски для волос</a:t>
            </a:r>
          </a:p>
          <a:p>
            <a:pPr eaLnBrk="1" hangingPunct="1"/>
            <a:r>
              <a:rPr lang="ru-RU">
                <a:latin typeface="Arial" charset="0"/>
              </a:rPr>
              <a:t>              (безаммиачная краска для волос, стойкая</a:t>
            </a:r>
          </a:p>
          <a:p>
            <a:pPr eaLnBrk="1" hangingPunct="1"/>
            <a:r>
              <a:rPr lang="ru-RU">
                <a:latin typeface="Arial" charset="0"/>
              </a:rPr>
              <a:t>              крем-краска для волос, оттеночные</a:t>
            </a:r>
          </a:p>
          <a:p>
            <a:pPr eaLnBrk="1" hangingPunct="1"/>
            <a:r>
              <a:rPr lang="ru-RU">
                <a:latin typeface="Arial" charset="0"/>
              </a:rPr>
              <a:t>              бальзамы). Начало производства краски для</a:t>
            </a:r>
          </a:p>
          <a:p>
            <a:pPr eaLnBrk="1" hangingPunct="1"/>
            <a:r>
              <a:rPr lang="ru-RU">
                <a:latin typeface="Arial" charset="0"/>
              </a:rPr>
              <a:t>              волос </a:t>
            </a:r>
            <a:r>
              <a:rPr lang="en-US">
                <a:latin typeface="Arial" charset="0"/>
              </a:rPr>
              <a:t>FARA </a:t>
            </a:r>
            <a:r>
              <a:rPr lang="ru-RU">
                <a:latin typeface="Arial" charset="0"/>
              </a:rPr>
              <a:t>в России. </a:t>
            </a:r>
          </a:p>
          <a:p>
            <a:pPr eaLnBrk="1" hangingPunct="1"/>
            <a:r>
              <a:rPr lang="ru-RU">
                <a:latin typeface="Arial" charset="0"/>
              </a:rPr>
              <a:t>2009 г.   Бренд «Красная Линия» становится </a:t>
            </a:r>
          </a:p>
          <a:p>
            <a:pPr eaLnBrk="1" hangingPunct="1"/>
            <a:r>
              <a:rPr lang="ru-RU">
                <a:latin typeface="Arial" charset="0"/>
              </a:rPr>
              <a:t>              лауреатом премии «Лучший российский бренд</a:t>
            </a:r>
          </a:p>
          <a:p>
            <a:pPr eaLnBrk="1" hangingPunct="1"/>
            <a:r>
              <a:rPr lang="ru-RU">
                <a:latin typeface="Arial" charset="0"/>
              </a:rPr>
              <a:t>              в категории «Жидкое мыло» и получает</a:t>
            </a:r>
          </a:p>
          <a:p>
            <a:pPr eaLnBrk="1" hangingPunct="1"/>
            <a:r>
              <a:rPr lang="ru-RU">
                <a:latin typeface="Arial" charset="0"/>
              </a:rPr>
              <a:t>              звезду ТОВАР ГОДА 2009.</a:t>
            </a:r>
          </a:p>
          <a:p>
            <a:pPr eaLnBrk="1" hangingPunct="1"/>
            <a:r>
              <a:rPr lang="ru-RU">
                <a:latin typeface="Arial" charset="0"/>
              </a:rPr>
              <a:t>2010 г.   Второй год подряд бренд «Красная Линия»</a:t>
            </a:r>
          </a:p>
          <a:p>
            <a:pPr eaLnBrk="1" hangingPunct="1"/>
            <a:r>
              <a:rPr lang="ru-RU">
                <a:latin typeface="Arial" charset="0"/>
              </a:rPr>
              <a:t>              становится лауреатом премии «Лучший </a:t>
            </a:r>
          </a:p>
          <a:p>
            <a:pPr eaLnBrk="1" hangingPunct="1"/>
            <a:r>
              <a:rPr lang="ru-RU">
                <a:latin typeface="Arial" charset="0"/>
              </a:rPr>
              <a:t>              российский бренд  в категории «Жидкое мыло»</a:t>
            </a:r>
          </a:p>
          <a:p>
            <a:pPr eaLnBrk="1" hangingPunct="1"/>
            <a:r>
              <a:rPr lang="ru-RU">
                <a:latin typeface="Arial" charset="0"/>
              </a:rPr>
              <a:t>              и получает звезду ТОВАР ГОДА 2010.</a:t>
            </a:r>
          </a:p>
          <a:p>
            <a:pPr eaLnBrk="1" hangingPunct="1"/>
            <a:r>
              <a:rPr lang="ru-RU">
                <a:latin typeface="Arial" charset="0"/>
              </a:rPr>
              <a:t>2010 г.   Реорганизация компании, новое название  </a:t>
            </a:r>
          </a:p>
          <a:p>
            <a:pPr eaLnBrk="1" hangingPunct="1"/>
            <a:r>
              <a:rPr lang="ru-RU">
                <a:latin typeface="Arial" charset="0"/>
              </a:rPr>
              <a:t>              ООО «Русская Косметика»</a:t>
            </a:r>
          </a:p>
          <a:p>
            <a:pPr eaLnBrk="1" hangingPunct="1"/>
            <a:endParaRPr lang="ru-RU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4273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Эффективные ПРОМО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Промо, направленные на листинг и увеличение полочного пространства;</a:t>
            </a:r>
          </a:p>
          <a:p>
            <a:r>
              <a:rPr lang="ru-RU" dirty="0" smtClean="0"/>
              <a:t>2. Промо, направленные на увеличение продаж/закупок;</a:t>
            </a:r>
          </a:p>
          <a:p>
            <a:r>
              <a:rPr lang="ru-RU" dirty="0" smtClean="0"/>
              <a:t>3. Промо на сезонные продукты;</a:t>
            </a:r>
          </a:p>
          <a:p>
            <a:r>
              <a:rPr lang="ru-RU" dirty="0" smtClean="0"/>
              <a:t>4. «Политические» промо, как исключение.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694737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709936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Продукты: упаковка и качество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33014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755576" y="333375"/>
            <a:ext cx="7856612" cy="674688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SWOT </a:t>
            </a:r>
            <a:r>
              <a:rPr lang="ru-RU" b="1" dirty="0">
                <a:solidFill>
                  <a:srgbClr val="FF0000"/>
                </a:solidFill>
              </a:rPr>
              <a:t>анализ</a:t>
            </a:r>
            <a:r>
              <a:rPr lang="ru-RU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30723" name="Line 3"/>
          <p:cNvSpPr>
            <a:spLocks noChangeShapeType="1"/>
          </p:cNvSpPr>
          <p:nvPr/>
        </p:nvSpPr>
        <p:spPr bwMode="auto">
          <a:xfrm>
            <a:off x="4354389" y="1412875"/>
            <a:ext cx="1587" cy="5111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724" name="Line 4"/>
          <p:cNvSpPr>
            <a:spLocks noChangeShapeType="1"/>
          </p:cNvSpPr>
          <p:nvPr/>
        </p:nvSpPr>
        <p:spPr bwMode="auto">
          <a:xfrm>
            <a:off x="395288" y="3573463"/>
            <a:ext cx="79216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447675" y="1268413"/>
            <a:ext cx="3657600" cy="2369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1400" b="1" i="1" u="sng" dirty="0"/>
              <a:t>Strength – </a:t>
            </a:r>
            <a:r>
              <a:rPr lang="ru-RU" sz="1400" b="1" u="sng" dirty="0"/>
              <a:t>сильные стороны</a:t>
            </a:r>
          </a:p>
          <a:p>
            <a:endParaRPr lang="ru-RU" sz="1200" u="sng" dirty="0"/>
          </a:p>
          <a:p>
            <a:pPr>
              <a:buFont typeface="Wingdings" pitchFamily="2" charset="2"/>
              <a:buChar char="ü"/>
            </a:pPr>
            <a:r>
              <a:rPr lang="ru-RU" sz="1400" b="1" dirty="0"/>
              <a:t> Тесные, долгосрочные связи с большинством </a:t>
            </a:r>
            <a:r>
              <a:rPr lang="ru-RU" sz="1400" b="1" dirty="0" smtClean="0"/>
              <a:t>партнёров</a:t>
            </a:r>
            <a:endParaRPr lang="ru-RU" sz="1400" b="1" dirty="0"/>
          </a:p>
          <a:p>
            <a:pPr>
              <a:buFont typeface="Wingdings" pitchFamily="2" charset="2"/>
              <a:buChar char="ü"/>
            </a:pPr>
            <a:r>
              <a:rPr lang="ru-RU" sz="1400" b="1" dirty="0"/>
              <a:t> Высокий уровень торговой наценки, </a:t>
            </a:r>
          </a:p>
          <a:p>
            <a:pPr>
              <a:buFont typeface="Wingdings" pitchFamily="2" charset="2"/>
              <a:buNone/>
            </a:pPr>
            <a:r>
              <a:rPr lang="ru-RU" sz="1400" b="1" dirty="0"/>
              <a:t>  </a:t>
            </a:r>
            <a:r>
              <a:rPr lang="ru-RU" sz="1400" b="1" dirty="0" smtClean="0"/>
              <a:t> </a:t>
            </a:r>
            <a:r>
              <a:rPr lang="ru-RU" sz="1400" b="1" dirty="0"/>
              <a:t>позволяющий Компании </a:t>
            </a:r>
            <a:r>
              <a:rPr lang="ru-RU" sz="1400" b="1" dirty="0" smtClean="0"/>
              <a:t>инвестировать</a:t>
            </a:r>
            <a:endParaRPr lang="ru-RU" sz="1400" b="1" dirty="0"/>
          </a:p>
          <a:p>
            <a:pPr>
              <a:buFont typeface="Wingdings" pitchFamily="2" charset="2"/>
              <a:buChar char="ü"/>
            </a:pPr>
            <a:r>
              <a:rPr lang="ru-RU" sz="1400" b="1" dirty="0" smtClean="0"/>
              <a:t> Финансовая </a:t>
            </a:r>
            <a:r>
              <a:rPr lang="ru-RU" sz="1400" b="1" dirty="0"/>
              <a:t>стабильность</a:t>
            </a:r>
          </a:p>
          <a:p>
            <a:pPr>
              <a:buFont typeface="Wingdings" pitchFamily="2" charset="2"/>
              <a:buChar char="ü"/>
            </a:pPr>
            <a:r>
              <a:rPr lang="ru-RU" sz="1400" b="1" dirty="0"/>
              <a:t> Наличие собственного производства </a:t>
            </a:r>
          </a:p>
          <a:p>
            <a:pPr>
              <a:buFont typeface="Wingdings" pitchFamily="2" charset="2"/>
              <a:buChar char="ü"/>
            </a:pPr>
            <a:r>
              <a:rPr lang="ru-RU" sz="1400" b="1" dirty="0"/>
              <a:t> Широкая дистрибьюторская сеть</a:t>
            </a:r>
          </a:p>
          <a:p>
            <a:pPr>
              <a:buFont typeface="Wingdings" pitchFamily="2" charset="2"/>
              <a:buChar char="ü"/>
            </a:pPr>
            <a:endParaRPr lang="ru-RU" sz="1200" dirty="0"/>
          </a:p>
          <a:p>
            <a:pPr>
              <a:buFont typeface="Wingdings" pitchFamily="2" charset="2"/>
              <a:buChar char="ü"/>
            </a:pPr>
            <a:endParaRPr lang="ru-RU" sz="1200" dirty="0"/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4427538" y="1270000"/>
            <a:ext cx="4375044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="1" i="1" u="sng" dirty="0"/>
              <a:t>Weaknesses</a:t>
            </a:r>
            <a:r>
              <a:rPr lang="en-US" sz="1400" b="1" u="sng" dirty="0"/>
              <a:t> – </a:t>
            </a:r>
            <a:r>
              <a:rPr lang="ru-RU" sz="1400" b="1" u="sng" dirty="0"/>
              <a:t>слабые стороны </a:t>
            </a:r>
          </a:p>
          <a:p>
            <a:endParaRPr lang="ru-RU" sz="1200" b="1" u="sng" dirty="0"/>
          </a:p>
          <a:p>
            <a:pPr>
              <a:buFont typeface="Wingdings" pitchFamily="2" charset="2"/>
              <a:buChar char="ü"/>
            </a:pPr>
            <a:r>
              <a:rPr lang="ru-RU" sz="1200" dirty="0"/>
              <a:t> </a:t>
            </a:r>
            <a:r>
              <a:rPr lang="ru-RU" sz="1400" b="1" dirty="0" smtClean="0"/>
              <a:t>Репутация на рынке</a:t>
            </a:r>
            <a:endParaRPr lang="ru-RU" sz="1400" b="1" dirty="0"/>
          </a:p>
          <a:p>
            <a:pPr>
              <a:buFont typeface="Wingdings" pitchFamily="2" charset="2"/>
              <a:buChar char="ü"/>
            </a:pPr>
            <a:r>
              <a:rPr lang="ru-RU" sz="1400" b="1" dirty="0"/>
              <a:t> </a:t>
            </a:r>
            <a:r>
              <a:rPr lang="ru-RU" sz="1400" b="1" dirty="0" smtClean="0"/>
              <a:t>Недостаток персонала </a:t>
            </a:r>
            <a:endParaRPr lang="ru-RU" sz="1400" b="1" dirty="0"/>
          </a:p>
          <a:p>
            <a:pPr>
              <a:buFont typeface="Wingdings" pitchFamily="2" charset="2"/>
              <a:buChar char="ü"/>
            </a:pPr>
            <a:r>
              <a:rPr lang="ru-RU" sz="1400" b="1" dirty="0"/>
              <a:t> Отрицательный тренд по ряду торговых марок</a:t>
            </a:r>
          </a:p>
          <a:p>
            <a:pPr>
              <a:buFont typeface="Wingdings" pitchFamily="2" charset="2"/>
              <a:buChar char="ü"/>
            </a:pPr>
            <a:r>
              <a:rPr lang="ru-RU" sz="1400" b="1" dirty="0"/>
              <a:t> Не всегда  качественная работа с торговыми </a:t>
            </a:r>
            <a:r>
              <a:rPr lang="ru-RU" sz="1400" b="1" dirty="0" smtClean="0"/>
              <a:t>сетями</a:t>
            </a:r>
            <a:endParaRPr lang="ru-RU" sz="1400" b="1" dirty="0"/>
          </a:p>
          <a:p>
            <a:pPr>
              <a:buFont typeface="Wingdings" pitchFamily="2" charset="2"/>
              <a:buChar char="ü"/>
            </a:pPr>
            <a:r>
              <a:rPr lang="ru-RU" sz="1400" b="1" dirty="0"/>
              <a:t> </a:t>
            </a:r>
            <a:r>
              <a:rPr lang="ru-RU" sz="1400" b="1" dirty="0" smtClean="0"/>
              <a:t>Качество продукта и упаковки</a:t>
            </a:r>
            <a:endParaRPr lang="ru-RU" sz="1400" b="1" dirty="0"/>
          </a:p>
          <a:p>
            <a:pPr>
              <a:buFont typeface="Wingdings" pitchFamily="2" charset="2"/>
              <a:buChar char="ü"/>
            </a:pPr>
            <a:endParaRPr lang="ru-RU" sz="1200" dirty="0"/>
          </a:p>
        </p:txBody>
      </p:sp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447675" y="3665538"/>
            <a:ext cx="3657600" cy="2215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1400" b="1" i="1" u="sng" dirty="0"/>
              <a:t>Opportunity</a:t>
            </a:r>
            <a:r>
              <a:rPr lang="en-US" sz="1400" b="1" u="sng" dirty="0"/>
              <a:t> – </a:t>
            </a:r>
            <a:r>
              <a:rPr lang="ru-RU" sz="1400" b="1" u="sng" dirty="0"/>
              <a:t>возможности</a:t>
            </a:r>
          </a:p>
          <a:p>
            <a:endParaRPr lang="ru-RU" sz="1200" b="1" u="sng" dirty="0"/>
          </a:p>
          <a:p>
            <a:pPr>
              <a:buFont typeface="Wingdings" pitchFamily="2" charset="2"/>
              <a:buChar char="ü"/>
            </a:pPr>
            <a:r>
              <a:rPr lang="ru-RU" sz="1400" b="1" dirty="0" smtClean="0"/>
              <a:t>Возможность </a:t>
            </a:r>
            <a:r>
              <a:rPr lang="ru-RU" sz="1400" b="1" dirty="0"/>
              <a:t>оперативно влиять на наличие </a:t>
            </a:r>
            <a:r>
              <a:rPr lang="ru-RU" sz="1400" b="1" dirty="0" smtClean="0"/>
              <a:t>товарных запасов</a:t>
            </a:r>
          </a:p>
          <a:p>
            <a:pPr>
              <a:buFont typeface="Wingdings" pitchFamily="2" charset="2"/>
              <a:buChar char="ü"/>
            </a:pPr>
            <a:r>
              <a:rPr lang="ru-RU" sz="1400" b="1" dirty="0" smtClean="0"/>
              <a:t> Возможность улучшения работы с ключевыми клиентами</a:t>
            </a:r>
            <a:endParaRPr lang="ru-RU" sz="1400" b="1" dirty="0"/>
          </a:p>
          <a:p>
            <a:pPr>
              <a:buFont typeface="Wingdings" pitchFamily="2" charset="2"/>
              <a:buChar char="ü"/>
            </a:pPr>
            <a:r>
              <a:rPr lang="ru-RU" sz="1400" b="1" dirty="0"/>
              <a:t> Возможность обеспечить </a:t>
            </a:r>
            <a:r>
              <a:rPr lang="ru-RU" sz="1400" b="1" dirty="0" smtClean="0"/>
              <a:t>проведение промо практически любого вида </a:t>
            </a:r>
          </a:p>
          <a:p>
            <a:pPr>
              <a:buFont typeface="Wingdings" pitchFamily="2" charset="2"/>
              <a:buNone/>
            </a:pPr>
            <a:endParaRPr lang="ru-RU" sz="1400" b="1" dirty="0"/>
          </a:p>
          <a:p>
            <a:endParaRPr lang="ru-RU" sz="1400" b="1" dirty="0"/>
          </a:p>
        </p:txBody>
      </p:sp>
      <p:sp>
        <p:nvSpPr>
          <p:cNvPr id="30728" name="Text Box 8"/>
          <p:cNvSpPr txBox="1">
            <a:spLocks noChangeArrowheads="1"/>
          </p:cNvSpPr>
          <p:nvPr/>
        </p:nvSpPr>
        <p:spPr bwMode="auto">
          <a:xfrm>
            <a:off x="4500563" y="3644900"/>
            <a:ext cx="4309834" cy="2369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 b="1" i="1" u="sng" dirty="0"/>
              <a:t>Threats</a:t>
            </a:r>
            <a:r>
              <a:rPr lang="en-US" sz="1400" i="1" u="sng" dirty="0"/>
              <a:t> – </a:t>
            </a:r>
            <a:r>
              <a:rPr lang="ru-RU" sz="1400" b="1" u="sng" dirty="0"/>
              <a:t>опасности</a:t>
            </a:r>
          </a:p>
          <a:p>
            <a:endParaRPr lang="ru-RU" sz="1200" b="1" u="sng" dirty="0"/>
          </a:p>
          <a:p>
            <a:pPr>
              <a:buFont typeface="Wingdings" pitchFamily="2" charset="2"/>
              <a:buChar char="ü"/>
            </a:pPr>
            <a:r>
              <a:rPr lang="ru-RU" sz="1400" b="1" dirty="0"/>
              <a:t> Снижение внимания со стороны дистрибьюторов</a:t>
            </a:r>
          </a:p>
          <a:p>
            <a:pPr>
              <a:buFont typeface="Wingdings" pitchFamily="2" charset="2"/>
              <a:buChar char="ü"/>
            </a:pPr>
            <a:r>
              <a:rPr lang="ru-RU" sz="1400" b="1" dirty="0"/>
              <a:t> Снижается доля в бизнесе </a:t>
            </a:r>
            <a:r>
              <a:rPr lang="ru-RU" sz="1400" b="1" dirty="0" smtClean="0"/>
              <a:t>дистрибьюторов</a:t>
            </a:r>
          </a:p>
          <a:p>
            <a:pPr>
              <a:buFont typeface="Wingdings" pitchFamily="2" charset="2"/>
              <a:buChar char="ü"/>
            </a:pPr>
            <a:r>
              <a:rPr lang="ru-RU" sz="1400" b="1" dirty="0" smtClean="0"/>
              <a:t> Зависимость от дистрибьюторов</a:t>
            </a:r>
            <a:endParaRPr lang="ru-RU" sz="1400" b="1" dirty="0"/>
          </a:p>
          <a:p>
            <a:pPr>
              <a:buFont typeface="Wingdings" pitchFamily="2" charset="2"/>
              <a:buChar char="ü"/>
            </a:pPr>
            <a:r>
              <a:rPr lang="ru-RU" sz="1400" b="1" dirty="0"/>
              <a:t> </a:t>
            </a:r>
            <a:r>
              <a:rPr lang="ru-RU" sz="1400" b="1" dirty="0" smtClean="0"/>
              <a:t>Проблема с быстрым построением дистрибьюции </a:t>
            </a:r>
          </a:p>
          <a:p>
            <a:r>
              <a:rPr lang="ru-RU" sz="1400" b="1" dirty="0" smtClean="0"/>
              <a:t>   по новым продуктам</a:t>
            </a:r>
            <a:endParaRPr lang="ru-RU" sz="1400" b="1" dirty="0"/>
          </a:p>
          <a:p>
            <a:pPr>
              <a:buFont typeface="Wingdings" pitchFamily="2" charset="2"/>
              <a:buChar char="ü"/>
            </a:pPr>
            <a:r>
              <a:rPr lang="ru-RU" sz="1400" b="1" dirty="0"/>
              <a:t> </a:t>
            </a:r>
            <a:r>
              <a:rPr lang="ru-RU" sz="1400" b="1" dirty="0" smtClean="0"/>
              <a:t>Замещение продукции РК конкурентами</a:t>
            </a:r>
            <a:endParaRPr lang="ru-RU" sz="1400" b="1" dirty="0"/>
          </a:p>
          <a:p>
            <a:endParaRPr lang="ru-RU" sz="1400" b="1" dirty="0"/>
          </a:p>
          <a:p>
            <a:pPr>
              <a:buFont typeface="Wingdings" pitchFamily="2" charset="2"/>
              <a:buNone/>
            </a:pPr>
            <a:endParaRPr lang="ru-RU" sz="1200" dirty="0"/>
          </a:p>
          <a:p>
            <a:pPr>
              <a:buFont typeface="Wingdings" pitchFamily="2" charset="2"/>
              <a:buChar char="ü"/>
            </a:pP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xmlns="" val="42939123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827584" y="533400"/>
            <a:ext cx="7856041" cy="807368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Заключение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1"/>
            <a:ext cx="8362950" cy="290892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 smtClean="0"/>
              <a:t>      Сегодня </a:t>
            </a:r>
            <a:r>
              <a:rPr lang="ru-RU" b="1" dirty="0"/>
              <a:t>Компания </a:t>
            </a:r>
            <a:r>
              <a:rPr lang="ru-RU" b="1" dirty="0" smtClean="0"/>
              <a:t>работает в сложной конкурентной среде.</a:t>
            </a:r>
          </a:p>
          <a:p>
            <a:pPr marL="0" indent="0">
              <a:buNone/>
            </a:pPr>
            <a:r>
              <a:rPr lang="ru-RU" b="1" dirty="0" smtClean="0"/>
              <a:t>      Основной </a:t>
            </a:r>
            <a:r>
              <a:rPr lang="ru-RU" b="1" dirty="0"/>
              <a:t>потенциал для развития – качественное увеличение представленности на </a:t>
            </a:r>
            <a:r>
              <a:rPr lang="ru-RU" b="1" dirty="0" smtClean="0"/>
              <a:t>полках.</a:t>
            </a:r>
          </a:p>
          <a:p>
            <a:pPr marL="0" indent="0">
              <a:buNone/>
            </a:pPr>
            <a:r>
              <a:rPr lang="ru-RU" b="1" dirty="0"/>
              <a:t> </a:t>
            </a:r>
            <a:r>
              <a:rPr lang="ru-RU" b="1" dirty="0" smtClean="0"/>
              <a:t>      Ближайшая цель – выполнение плана продаж первого полугодия.</a:t>
            </a:r>
            <a:endParaRPr lang="ru-RU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588" y="4581128"/>
            <a:ext cx="8623510" cy="1368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78701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i="1" dirty="0">
                <a:solidFill>
                  <a:srgbClr val="FF0000"/>
                </a:solidFill>
              </a:rPr>
              <a:t>Спасибо за внимание.</a:t>
            </a:r>
          </a:p>
        </p:txBody>
      </p:sp>
    </p:spTree>
    <p:extLst>
      <p:ext uri="{BB962C8B-B14F-4D97-AF65-F5344CB8AC3E}">
        <p14:creationId xmlns:p14="http://schemas.microsoft.com/office/powerpoint/2010/main" xmlns="" val="30714233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Box 1"/>
          <p:cNvSpPr txBox="1">
            <a:spLocks noChangeArrowheads="1"/>
          </p:cNvSpPr>
          <p:nvPr/>
        </p:nvSpPr>
        <p:spPr bwMode="auto">
          <a:xfrm>
            <a:off x="0" y="260648"/>
            <a:ext cx="91440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4400" b="1" dirty="0" smtClean="0">
                <a:solidFill>
                  <a:srgbClr val="C00000"/>
                </a:solidFill>
                <a:latin typeface="Arial" charset="0"/>
              </a:rPr>
              <a:t>Компания сегодня</a:t>
            </a:r>
            <a:endParaRPr lang="ru-RU" sz="4400" b="1" dirty="0">
              <a:solidFill>
                <a:srgbClr val="C00000"/>
              </a:solidFill>
              <a:latin typeface="Arial" charset="0"/>
            </a:endParaRPr>
          </a:p>
        </p:txBody>
      </p:sp>
      <p:pic>
        <p:nvPicPr>
          <p:cNvPr id="6148" name="Рисунок 8" descr="_DSC0062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5900" y="2780928"/>
            <a:ext cx="2297113" cy="153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Рисунок 9" descr="_DSC0139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5900" y="4509120"/>
            <a:ext cx="2303463" cy="154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Рисунок 10" descr="_DSC0182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5900" y="1052736"/>
            <a:ext cx="2305050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6"/>
          <p:cNvSpPr txBox="1"/>
          <p:nvPr/>
        </p:nvSpPr>
        <p:spPr>
          <a:xfrm>
            <a:off x="2627313" y="1241425"/>
            <a:ext cx="6089650" cy="452431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285750" indent="-285750">
              <a:buFont typeface="Arial" pitchFamily="34" charset="0"/>
              <a:buChar char="•"/>
              <a:defRPr/>
            </a:pPr>
            <a:r>
              <a:rPr lang="ru-RU" dirty="0" smtClean="0"/>
              <a:t>«</a:t>
            </a:r>
            <a:r>
              <a:rPr lang="ru-RU" dirty="0"/>
              <a:t>Русская Косметика» сегодня – это одно из лидирующих предприятий в России по производству косметической продукции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dirty="0" smtClean="0"/>
              <a:t>2 </a:t>
            </a:r>
            <a:r>
              <a:rPr lang="ru-RU" dirty="0"/>
              <a:t>завода (Россия, Болгария) общей площадью 18 тыс. м2, производственные мощности 15 млн. единиц в месяц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dirty="0" smtClean="0"/>
              <a:t>Самое </a:t>
            </a:r>
            <a:r>
              <a:rPr lang="ru-RU" dirty="0"/>
              <a:t>современное оборудование </a:t>
            </a:r>
            <a:r>
              <a:rPr lang="ru-RU" dirty="0" smtClean="0"/>
              <a:t>и в</a:t>
            </a:r>
            <a:r>
              <a:rPr lang="ru-RU" kern="0" dirty="0" smtClean="0">
                <a:latin typeface="Tahoma" pitchFamily="34" charset="0"/>
              </a:rPr>
              <a:t>ысококачественное </a:t>
            </a:r>
            <a:r>
              <a:rPr lang="ru-RU" kern="0" dirty="0">
                <a:latin typeface="Tahoma" pitchFamily="34" charset="0"/>
              </a:rPr>
              <a:t>сырье, соответствующее международным стандартам качества. 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kern="0" dirty="0" smtClean="0">
                <a:latin typeface="Tahoma" pitchFamily="34" charset="0"/>
              </a:rPr>
              <a:t>Преимущественное </a:t>
            </a:r>
            <a:r>
              <a:rPr lang="ru-RU" kern="0" dirty="0">
                <a:latin typeface="Tahoma" pitchFamily="34" charset="0"/>
              </a:rPr>
              <a:t>использование натуральных компонентов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kern="0" dirty="0" smtClean="0">
                <a:latin typeface="Tahoma" pitchFamily="34" charset="0"/>
              </a:rPr>
              <a:t>Собственная </a:t>
            </a:r>
            <a:r>
              <a:rPr lang="ru-RU" kern="0" dirty="0">
                <a:latin typeface="Tahoma" pitchFamily="34" charset="0"/>
              </a:rPr>
              <a:t>лаборатория отдела контроля качества</a:t>
            </a:r>
            <a:endParaRPr lang="ru-RU" dirty="0"/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dirty="0" smtClean="0"/>
              <a:t>Ассортимент </a:t>
            </a:r>
            <a:r>
              <a:rPr lang="ru-RU" dirty="0"/>
              <a:t>более 500 наименований в категориях</a:t>
            </a:r>
            <a:r>
              <a:rPr lang="en-US" dirty="0"/>
              <a:t>: </a:t>
            </a:r>
            <a:r>
              <a:rPr lang="ru-RU" dirty="0"/>
              <a:t>жидкое мыло, средства по уходу за волосами, гели для душа, средства по уходу за кожей лица и тела, краска для волос, бытовая химия и др.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70453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Box 1"/>
          <p:cNvSpPr txBox="1">
            <a:spLocks noChangeArrowheads="1"/>
          </p:cNvSpPr>
          <p:nvPr/>
        </p:nvSpPr>
        <p:spPr bwMode="auto">
          <a:xfrm>
            <a:off x="0" y="476250"/>
            <a:ext cx="91440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4400" b="1" dirty="0" smtClean="0">
                <a:solidFill>
                  <a:srgbClr val="C00000"/>
                </a:solidFill>
                <a:latin typeface="Arial" charset="0"/>
              </a:rPr>
              <a:t>Компания сегодня</a:t>
            </a:r>
            <a:endParaRPr lang="ru-RU" sz="4400" b="1" dirty="0">
              <a:solidFill>
                <a:srgbClr val="C00000"/>
              </a:solidFill>
              <a:latin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82860" y="1485939"/>
            <a:ext cx="885363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 smtClean="0">
                <a:latin typeface="Arial" charset="0"/>
                <a:cs typeface="+mn-cs"/>
              </a:rPr>
              <a:t>Наша миссия </a:t>
            </a:r>
            <a:r>
              <a:rPr lang="ru-RU" dirty="0" smtClean="0">
                <a:latin typeface="Arial" charset="0"/>
                <a:cs typeface="+mn-cs"/>
              </a:rPr>
              <a:t>- создание </a:t>
            </a:r>
            <a:r>
              <a:rPr lang="ru-RU" dirty="0">
                <a:latin typeface="Arial" charset="0"/>
                <a:cs typeface="+mn-cs"/>
              </a:rPr>
              <a:t>сильных брендов на рынке косметики и парфюмерии, обладающих превосходным качеством и способных удовлетворить многообразные предпочтения наших потребителей</a:t>
            </a:r>
            <a:r>
              <a:rPr lang="ru-RU" dirty="0" smtClean="0">
                <a:latin typeface="Arial" charset="0"/>
                <a:cs typeface="+mn-cs"/>
              </a:rPr>
              <a:t>.</a:t>
            </a:r>
          </a:p>
          <a:p>
            <a:pPr lvl="0"/>
            <a:endParaRPr lang="ru-RU" dirty="0">
              <a:latin typeface="Arial" charset="0"/>
              <a:cs typeface="+mn-cs"/>
            </a:endParaRPr>
          </a:p>
          <a:p>
            <a:pPr lvl="0"/>
            <a:r>
              <a:rPr lang="ru-RU" b="1" dirty="0" smtClean="0">
                <a:latin typeface="Arial" charset="0"/>
                <a:cs typeface="+mn-cs"/>
              </a:rPr>
              <a:t>Наши ценности </a:t>
            </a:r>
            <a:r>
              <a:rPr lang="ru-RU" dirty="0" smtClean="0">
                <a:latin typeface="Arial" charset="0"/>
                <a:cs typeface="+mn-cs"/>
              </a:rPr>
              <a:t>- стремление </a:t>
            </a:r>
            <a:r>
              <a:rPr lang="ru-RU" dirty="0">
                <a:latin typeface="Arial" charset="0"/>
                <a:cs typeface="+mn-cs"/>
              </a:rPr>
              <a:t>к лидерству, честность, результативность</a:t>
            </a:r>
            <a:r>
              <a:rPr lang="ru-RU" dirty="0" smtClean="0">
                <a:latin typeface="Arial" charset="0"/>
                <a:cs typeface="+mn-cs"/>
              </a:rPr>
              <a:t>.</a:t>
            </a:r>
          </a:p>
          <a:p>
            <a:pPr lvl="0"/>
            <a:endParaRPr lang="ru-RU" dirty="0">
              <a:latin typeface="Arial" charset="0"/>
              <a:cs typeface="+mn-cs"/>
            </a:endParaRPr>
          </a:p>
          <a:p>
            <a:pPr lvl="0"/>
            <a:r>
              <a:rPr lang="ru-RU" b="1" dirty="0">
                <a:latin typeface="Arial" charset="0"/>
                <a:cs typeface="+mn-cs"/>
              </a:rPr>
              <a:t>Конкурентные преимущества: </a:t>
            </a:r>
            <a:endParaRPr lang="ru-RU" b="1" dirty="0" smtClean="0">
              <a:latin typeface="Arial" charset="0"/>
              <a:cs typeface="+mn-cs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 smtClean="0">
                <a:latin typeface="Arial" charset="0"/>
                <a:cs typeface="+mn-cs"/>
              </a:rPr>
              <a:t>Широкая </a:t>
            </a:r>
            <a:r>
              <a:rPr lang="ru-RU" dirty="0">
                <a:latin typeface="Arial" charset="0"/>
                <a:cs typeface="+mn-cs"/>
              </a:rPr>
              <a:t>и эффективная сеть дистрибуции в </a:t>
            </a:r>
            <a:r>
              <a:rPr lang="ru-RU" dirty="0" smtClean="0">
                <a:latin typeface="Arial" charset="0"/>
                <a:cs typeface="+mn-cs"/>
              </a:rPr>
              <a:t>России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 smtClean="0">
                <a:latin typeface="Arial" charset="0"/>
                <a:cs typeface="+mn-cs"/>
              </a:rPr>
              <a:t>Гибкость </a:t>
            </a:r>
            <a:r>
              <a:rPr lang="ru-RU" dirty="0">
                <a:latin typeface="Arial" charset="0"/>
                <a:cs typeface="+mn-cs"/>
              </a:rPr>
              <a:t>ценовой </a:t>
            </a:r>
            <a:r>
              <a:rPr lang="ru-RU" dirty="0" smtClean="0">
                <a:latin typeface="Arial" charset="0"/>
                <a:cs typeface="+mn-cs"/>
              </a:rPr>
              <a:t>политики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 smtClean="0">
                <a:latin typeface="Arial" charset="0"/>
                <a:cs typeface="+mn-cs"/>
              </a:rPr>
              <a:t>Высокий уровень качества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 smtClean="0">
                <a:latin typeface="Arial" charset="0"/>
                <a:cs typeface="+mn-cs"/>
              </a:rPr>
              <a:t>Эффективный </a:t>
            </a:r>
            <a:r>
              <a:rPr lang="ru-RU" dirty="0">
                <a:latin typeface="Arial" charset="0"/>
                <a:cs typeface="+mn-cs"/>
              </a:rPr>
              <a:t>процесс создания новых </a:t>
            </a:r>
            <a:r>
              <a:rPr lang="ru-RU" dirty="0" smtClean="0">
                <a:latin typeface="Arial" charset="0"/>
                <a:cs typeface="+mn-cs"/>
              </a:rPr>
              <a:t>продуктов, уникальный </a:t>
            </a:r>
            <a:r>
              <a:rPr lang="ru-RU" dirty="0">
                <a:latin typeface="Arial" charset="0"/>
                <a:cs typeface="+mn-cs"/>
              </a:rPr>
              <a:t>опыт и знания в сфере производства продуктов высокого качества из натуральных </a:t>
            </a:r>
            <a:r>
              <a:rPr lang="ru-RU" dirty="0" smtClean="0">
                <a:latin typeface="Arial" charset="0"/>
                <a:cs typeface="+mn-cs"/>
              </a:rPr>
              <a:t>ингредиентов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 smtClean="0">
                <a:latin typeface="Arial" charset="0"/>
                <a:cs typeface="+mn-cs"/>
              </a:rPr>
              <a:t>Команда </a:t>
            </a:r>
            <a:r>
              <a:rPr lang="ru-RU" dirty="0">
                <a:latin typeface="Arial" charset="0"/>
                <a:cs typeface="+mn-cs"/>
              </a:rPr>
              <a:t>менеджеров обладающих профессиональным </a:t>
            </a:r>
            <a:r>
              <a:rPr lang="ru-RU" dirty="0" smtClean="0">
                <a:latin typeface="Arial" charset="0"/>
                <a:cs typeface="+mn-cs"/>
              </a:rPr>
              <a:t>опытом и </a:t>
            </a:r>
            <a:r>
              <a:rPr lang="ru-RU" dirty="0">
                <a:latin typeface="Arial" charset="0"/>
                <a:cs typeface="+mn-cs"/>
              </a:rPr>
              <a:t>знанием </a:t>
            </a:r>
            <a:r>
              <a:rPr lang="ru-RU" dirty="0" smtClean="0">
                <a:latin typeface="Arial" charset="0"/>
                <a:cs typeface="+mn-cs"/>
              </a:rPr>
              <a:t>специфики </a:t>
            </a:r>
            <a:r>
              <a:rPr lang="ru-RU" dirty="0">
                <a:latin typeface="Arial" charset="0"/>
                <a:cs typeface="+mn-cs"/>
              </a:rPr>
              <a:t>парфюмерно-косметического </a:t>
            </a:r>
            <a:r>
              <a:rPr lang="ru-RU" dirty="0" smtClean="0">
                <a:latin typeface="Arial" charset="0"/>
                <a:cs typeface="+mn-cs"/>
              </a:rPr>
              <a:t>рынка</a:t>
            </a:r>
            <a:endParaRPr lang="ru-RU" dirty="0">
              <a:latin typeface="Arial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240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extBox 1"/>
          <p:cNvSpPr txBox="1">
            <a:spLocks noChangeArrowheads="1"/>
          </p:cNvSpPr>
          <p:nvPr/>
        </p:nvSpPr>
        <p:spPr bwMode="auto">
          <a:xfrm>
            <a:off x="0" y="3132138"/>
            <a:ext cx="91440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4800" b="1">
                <a:solidFill>
                  <a:srgbClr val="C00000"/>
                </a:solidFill>
                <a:latin typeface="Arial" charset="0"/>
              </a:rPr>
              <a:t>УСПЕШНЫХ ПРОДАЖ!</a:t>
            </a:r>
          </a:p>
        </p:txBody>
      </p:sp>
      <p:sp>
        <p:nvSpPr>
          <p:cNvPr id="2" name="Прямоугольник 1">
            <a:hlinkClick r:id="rId2" action="ppaction://hlinksldjump"/>
          </p:cNvPr>
          <p:cNvSpPr/>
          <p:nvPr/>
        </p:nvSpPr>
        <p:spPr>
          <a:xfrm>
            <a:off x="899592" y="2636912"/>
            <a:ext cx="7488832" cy="19442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26038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1227</TotalTime>
  <Words>2309</Words>
  <Application>Microsoft Office PowerPoint</Application>
  <PresentationFormat>Экран (4:3)</PresentationFormat>
  <Paragraphs>834</Paragraphs>
  <Slides>64</Slides>
  <Notes>1</Notes>
  <HiddenSlides>1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64</vt:i4>
      </vt:variant>
    </vt:vector>
  </HeadingPairs>
  <TitlesOfParts>
    <vt:vector size="65" baseType="lpstr">
      <vt:lpstr>Тема Office</vt:lpstr>
      <vt:lpstr>Митинг отдела продаж</vt:lpstr>
      <vt:lpstr>Распорядок дня</vt:lpstr>
      <vt:lpstr>История Компании</vt:lpstr>
      <vt:lpstr>Слайд 4</vt:lpstr>
      <vt:lpstr>Слайд 5</vt:lpstr>
      <vt:lpstr>Слайд 6</vt:lpstr>
      <vt:lpstr>Слайд 7</vt:lpstr>
      <vt:lpstr>Слайд 8</vt:lpstr>
      <vt:lpstr>Слайд 9</vt:lpstr>
      <vt:lpstr>Отдел маркетинга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РУССКАЯ КОМЕТИКА 2011  НОВИНКИ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WINX CLUB: ЧТО НОВОГО?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СКОРО В ПРОДАЖЕ:  НОВЫЙ ПРОДУКТ АЗБУКА ЧИСТОТЫ</vt:lpstr>
      <vt:lpstr>Слайд 37</vt:lpstr>
      <vt:lpstr>Слайд 38</vt:lpstr>
      <vt:lpstr>Слайд 39</vt:lpstr>
      <vt:lpstr>Слайд 40</vt:lpstr>
      <vt:lpstr>Трйдмаркетинг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Итоги 2011, цели и задачи 2012</vt:lpstr>
      <vt:lpstr>Продажи 2010-2011</vt:lpstr>
      <vt:lpstr>Динамика по Торговым маркам</vt:lpstr>
      <vt:lpstr>Продажи КК vs. Дистрибьюторы</vt:lpstr>
      <vt:lpstr>TOP30 SKU 2011</vt:lpstr>
      <vt:lpstr>Стратегия 2012</vt:lpstr>
      <vt:lpstr>Дистрибьюторы и территории</vt:lpstr>
      <vt:lpstr>Ключевые клиенты</vt:lpstr>
      <vt:lpstr>Ключевые клиенты</vt:lpstr>
      <vt:lpstr>Эффективные ПРОМО</vt:lpstr>
      <vt:lpstr>Продукты: упаковка и качество</vt:lpstr>
      <vt:lpstr>SWOT анализ </vt:lpstr>
      <vt:lpstr>Заключение</vt:lpstr>
      <vt:lpstr>Спасибо за внимание.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VAIO</dc:creator>
  <cp:lastModifiedBy>solovieva</cp:lastModifiedBy>
  <cp:revision>122</cp:revision>
  <dcterms:created xsi:type="dcterms:W3CDTF">2012-02-21T06:43:58Z</dcterms:created>
  <dcterms:modified xsi:type="dcterms:W3CDTF">2012-02-28T07:04:58Z</dcterms:modified>
</cp:coreProperties>
</file>