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87" r:id="rId4"/>
    <p:sldId id="289" r:id="rId5"/>
    <p:sldId id="296" r:id="rId6"/>
    <p:sldId id="290" r:id="rId7"/>
    <p:sldId id="292" r:id="rId8"/>
    <p:sldId id="262" r:id="rId9"/>
    <p:sldId id="266" r:id="rId10"/>
    <p:sldId id="294" r:id="rId11"/>
    <p:sldId id="297" r:id="rId12"/>
    <p:sldId id="298" r:id="rId13"/>
    <p:sldId id="277" r:id="rId14"/>
    <p:sldId id="295" r:id="rId15"/>
    <p:sldId id="293" r:id="rId16"/>
  </p:sldIdLst>
  <p:sldSz cx="9144000" cy="6858000" type="screen4x3"/>
  <p:notesSz cx="6858000" cy="9144000"/>
  <p:photoAlbum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 snapToGrid="0">
      <p:cViewPr varScale="1">
        <p:scale>
          <a:sx n="67" d="100"/>
          <a:sy n="67" d="100"/>
        </p:scale>
        <p:origin x="-42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280568A-F235-474A-87DD-2C73BC63AA93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676E08A-34BB-4250-8EEC-04196A7DF1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2436A-57CD-4DD8-B5D2-97CFAE1260EF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DA484-2906-46B9-AC3E-AE6F11E63B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21EFE-66A0-46BD-ADFD-DA03910AE751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E2E6D-1C61-4FC7-94EF-7EE955C940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60431-DCEE-4ECB-ABC9-A277B273963D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F46A9-5F95-44F7-8E70-AC474CDE0C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E7E1B-F0E5-4D71-B75B-82622BD63ADA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80D6-F054-425D-9613-93C6C2EF16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A0003-FFD1-4760-A276-0EDB6526C842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1B941-7B68-42C7-8CC3-50DA4F2304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FF8D-1E7B-42EC-8F22-03EC880E2386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06E28-5C40-4449-ABFB-38A873ADC6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74301-F6A8-47A9-8DD8-2140E19F9DB0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F3FB9-9577-4AD9-8FB2-0509B47690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3470B-1271-45B2-8692-75B548B959F2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4CB7F-AA3A-4B53-898D-BC835C9433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9B0F2-159C-4B10-B82C-C9836EAEDD2F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49D89-937D-42DC-B36B-B2B8A51ADE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9B9CF-15EB-4810-949D-6F165B6821EF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F8ADF-9EBA-482C-800B-189EF28AD0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E4966-755E-46C0-BAF7-1170D5BDA83B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9EC1F-98D4-408C-A8C4-459B833E36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A873545-8C64-48EB-9109-31C1773C5080}" type="datetimeFigureOut">
              <a:rPr lang="ru-RU"/>
              <a:pPr>
                <a:defRPr/>
              </a:pPr>
              <a:t>26.05.2011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B49320-27A3-4948-B336-BFD2E37C91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 descr="Слайд1.JPG"/>
          <p:cNvPicPr>
            <a:picLocks noGrp="1" noChangeAspect="1"/>
          </p:cNvPicPr>
          <p:nvPr isPhoto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191500" cy="1076325"/>
          </a:xfrm>
        </p:spPr>
        <p:txBody>
          <a:bodyPr/>
          <a:lstStyle/>
          <a:p>
            <a:r>
              <a:rPr lang="ru-RU" sz="4000" b="1" smtClean="0">
                <a:solidFill>
                  <a:srgbClr val="FF66CC"/>
                </a:solidFill>
              </a:rPr>
              <a:t>ЖИДКОЕ МЫЛО ДЛЯ РУК И ИНТИМНОЙ ГИГИЕНЫ</a:t>
            </a:r>
          </a:p>
        </p:txBody>
      </p:sp>
      <p:sp>
        <p:nvSpPr>
          <p:cNvPr id="11267" name="Текст 2"/>
          <p:cNvSpPr>
            <a:spLocks noGrp="1"/>
          </p:cNvSpPr>
          <p:nvPr>
            <p:ph type="body" idx="1"/>
          </p:nvPr>
        </p:nvSpPr>
        <p:spPr>
          <a:xfrm>
            <a:off x="266700" y="1276350"/>
            <a:ext cx="6426200" cy="704850"/>
          </a:xfrm>
        </p:spPr>
        <p:txBody>
          <a:bodyPr/>
          <a:lstStyle/>
          <a:p>
            <a:r>
              <a:rPr lang="ru-RU" sz="2000" smtClean="0">
                <a:solidFill>
                  <a:srgbClr val="FF66CC"/>
                </a:solidFill>
              </a:rPr>
              <a:t>Незаменимое средство в ванной комнате!</a:t>
            </a:r>
          </a:p>
          <a:p>
            <a:r>
              <a:rPr lang="ru-RU" sz="2000" smtClean="0">
                <a:solidFill>
                  <a:srgbClr val="FF66CC"/>
                </a:solidFill>
              </a:rPr>
              <a:t>НЕЙТРАЛЬНЫЙ УРОВЕНЬ </a:t>
            </a:r>
            <a:r>
              <a:rPr lang="en-US" sz="2000" smtClean="0">
                <a:solidFill>
                  <a:srgbClr val="FF66CC"/>
                </a:solidFill>
              </a:rPr>
              <a:t>pH</a:t>
            </a:r>
            <a:endParaRPr lang="ru-RU" sz="2000" smtClean="0">
              <a:solidFill>
                <a:srgbClr val="FF66CC"/>
              </a:solidFill>
            </a:endParaRPr>
          </a:p>
        </p:txBody>
      </p:sp>
      <p:pic>
        <p:nvPicPr>
          <p:cNvPr id="11268" name="Содержимое 6" descr="Liquid soap Sunny Melone 1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9175" y="2190750"/>
            <a:ext cx="2017713" cy="3790950"/>
          </a:xfrm>
        </p:spPr>
      </p:pic>
      <p:pic>
        <p:nvPicPr>
          <p:cNvPr id="11269" name="Содержимое 7" descr="Intimate Gentle Care1.gif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798888" y="2058988"/>
            <a:ext cx="2036762" cy="3675062"/>
          </a:xfrm>
        </p:spPr>
      </p:pic>
      <p:pic>
        <p:nvPicPr>
          <p:cNvPr id="11270" name="Рисунок 8" descr="Liquid soap Raspberry Rainbow 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9088" y="2162175"/>
            <a:ext cx="2081212" cy="385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14425"/>
          </a:xfrm>
        </p:spPr>
        <p:txBody>
          <a:bodyPr/>
          <a:lstStyle/>
          <a:p>
            <a:r>
              <a:rPr lang="ru-RU" b="1" smtClean="0">
                <a:solidFill>
                  <a:srgbClr val="FF66CC"/>
                </a:solidFill>
              </a:rPr>
              <a:t>ДЕТСКИЕ КРЕМЫ ДЛЯ РУК </a:t>
            </a:r>
            <a:br>
              <a:rPr lang="ru-RU" b="1" smtClean="0">
                <a:solidFill>
                  <a:srgbClr val="FF66CC"/>
                </a:solidFill>
              </a:rPr>
            </a:br>
            <a:r>
              <a:rPr lang="ru-RU" b="1" smtClean="0">
                <a:solidFill>
                  <a:srgbClr val="FF66CC"/>
                </a:solidFill>
              </a:rPr>
              <a:t>И ДЛЯ ЛИЦА</a:t>
            </a:r>
          </a:p>
        </p:txBody>
      </p:sp>
      <p:sp>
        <p:nvSpPr>
          <p:cNvPr id="12291" name="Текст 2"/>
          <p:cNvSpPr>
            <a:spLocks noGrp="1"/>
          </p:cNvSpPr>
          <p:nvPr>
            <p:ph type="body" idx="1"/>
          </p:nvPr>
        </p:nvSpPr>
        <p:spPr>
          <a:xfrm>
            <a:off x="219075" y="1276350"/>
            <a:ext cx="7232650" cy="704850"/>
          </a:xfrm>
        </p:spPr>
        <p:txBody>
          <a:bodyPr/>
          <a:lstStyle/>
          <a:p>
            <a:r>
              <a:rPr lang="ru-RU" sz="2000" smtClean="0">
                <a:solidFill>
                  <a:srgbClr val="FF66CC"/>
                </a:solidFill>
              </a:rPr>
              <a:t>Подходят для ежедневного применения</a:t>
            </a:r>
          </a:p>
        </p:txBody>
      </p:sp>
      <p:pic>
        <p:nvPicPr>
          <p:cNvPr id="12292" name="Содержимое 6" descr="Cream for face Silky Cheeks 1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22563" y="1644650"/>
            <a:ext cx="1966912" cy="4249738"/>
          </a:xfrm>
        </p:spPr>
      </p:pic>
      <p:pic>
        <p:nvPicPr>
          <p:cNvPr id="12293" name="Содержимое 7" descr="Cream for hand Little Star 1.gif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8350" y="2016125"/>
            <a:ext cx="1735138" cy="3989388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66CC"/>
                </a:solidFill>
              </a:rPr>
              <a:t>ЗУБНАЯ ПАСТА</a:t>
            </a:r>
          </a:p>
        </p:txBody>
      </p:sp>
      <p:pic>
        <p:nvPicPr>
          <p:cNvPr id="13315" name="Содержимое 12" descr="Hello Kitty Box Pink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6938" y="1860550"/>
            <a:ext cx="3160712" cy="3951288"/>
          </a:xfrm>
        </p:spPr>
      </p:pic>
      <p:pic>
        <p:nvPicPr>
          <p:cNvPr id="13316" name="Содержимое 13" descr="Hello Kitty Box Orange.gif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84763" y="1870075"/>
            <a:ext cx="3162300" cy="3951288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3925"/>
          </a:xfrm>
        </p:spPr>
        <p:txBody>
          <a:bodyPr/>
          <a:lstStyle/>
          <a:p>
            <a:r>
              <a:rPr lang="ru-RU" b="1" smtClean="0">
                <a:solidFill>
                  <a:srgbClr val="FF66CC"/>
                </a:solidFill>
              </a:rPr>
              <a:t>ПРИЛОЖЕНИЕ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11150" y="1100138"/>
          <a:ext cx="8229600" cy="4590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5488"/>
                <a:gridCol w="4297680"/>
                <a:gridCol w="612648"/>
                <a:gridCol w="1591056"/>
                <a:gridCol w="125272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№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Наименование продукта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Шт./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</a:rPr>
                        <a:t>кор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Штрих-код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Артикул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1394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Шампунь для волос "</a:t>
                      </a:r>
                      <a:r>
                        <a:rPr lang="en-US" sz="1200" dirty="0" smtClean="0"/>
                        <a:t>Hello Kitty" Juicy Apricot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smtClean="0"/>
                        <a:t>3</a:t>
                      </a:r>
                      <a:r>
                        <a:rPr lang="en-US" sz="1200" dirty="0" smtClean="0"/>
                        <a:t>00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smtClean="0"/>
                        <a:t>мл.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4607014950923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111923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Шампунь для волос "</a:t>
                      </a:r>
                      <a:r>
                        <a:rPr lang="en-US" sz="1200" dirty="0" smtClean="0"/>
                        <a:t>Hello Kitty" Flower Power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smtClean="0"/>
                        <a:t>3</a:t>
                      </a:r>
                      <a:r>
                        <a:rPr lang="en-US" sz="1200" dirty="0" smtClean="0"/>
                        <a:t>0</a:t>
                      </a:r>
                      <a:r>
                        <a:rPr lang="ru-RU" sz="1200" dirty="0" smtClean="0"/>
                        <a:t>0 </a:t>
                      </a:r>
                      <a:r>
                        <a:rPr lang="ru-RU" sz="1200" dirty="0" smtClean="0"/>
                        <a:t>мл.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4607014950930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112930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</a:tr>
              <a:tr h="28651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Шампунь + бальзам 2в1 "</a:t>
                      </a:r>
                      <a:r>
                        <a:rPr lang="en-US" sz="1200" dirty="0" smtClean="0"/>
                        <a:t>Hello Kitty"</a:t>
                      </a:r>
                      <a:r>
                        <a:rPr lang="ru-RU" sz="1200" dirty="0" smtClean="0"/>
                        <a:t> </a:t>
                      </a:r>
                      <a:r>
                        <a:rPr lang="en-US" sz="1200" dirty="0" smtClean="0"/>
                        <a:t>Fruity Mood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smtClean="0"/>
                        <a:t>3</a:t>
                      </a:r>
                      <a:r>
                        <a:rPr lang="en-US" sz="1200" dirty="0" smtClean="0"/>
                        <a:t>0</a:t>
                      </a:r>
                      <a:r>
                        <a:rPr lang="ru-RU" sz="1200" dirty="0" smtClean="0"/>
                        <a:t>0 </a:t>
                      </a:r>
                      <a:r>
                        <a:rPr lang="ru-RU" sz="1200" dirty="0" smtClean="0"/>
                        <a:t>мл.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4607014950992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113992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</a:tr>
              <a:tr h="277368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Гель для душа "</a:t>
                      </a:r>
                      <a:r>
                        <a:rPr lang="en-US" sz="1200" dirty="0" smtClean="0"/>
                        <a:t>Hello Kitty" Caramel Candy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smtClean="0"/>
                        <a:t>3</a:t>
                      </a:r>
                      <a:r>
                        <a:rPr lang="en-US" sz="1200" dirty="0" smtClean="0"/>
                        <a:t>00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smtClean="0"/>
                        <a:t>мл.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4607014951005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221005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Гель для душа "</a:t>
                      </a:r>
                      <a:r>
                        <a:rPr lang="en-US" sz="1200" dirty="0" smtClean="0"/>
                        <a:t>Hello Kitty" Go Bananas !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smtClean="0"/>
                        <a:t>3</a:t>
                      </a:r>
                      <a:r>
                        <a:rPr lang="en-US" sz="1200" dirty="0" smtClean="0"/>
                        <a:t>0</a:t>
                      </a:r>
                      <a:r>
                        <a:rPr lang="ru-RU" sz="1200" dirty="0" smtClean="0"/>
                        <a:t>0 </a:t>
                      </a:r>
                      <a:r>
                        <a:rPr lang="ru-RU" sz="1200" dirty="0" smtClean="0"/>
                        <a:t>мл. 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4607014951012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222012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</a:tr>
              <a:tr h="341376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Жидкое мыло для рук "</a:t>
                      </a:r>
                      <a:r>
                        <a:rPr lang="en-US" sz="1200" dirty="0" smtClean="0"/>
                        <a:t>Hello Kitty" Raspberry Rainbow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smtClean="0"/>
                        <a:t>3</a:t>
                      </a:r>
                      <a:r>
                        <a:rPr lang="en-US" sz="1200" dirty="0" smtClean="0"/>
                        <a:t>0</a:t>
                      </a:r>
                      <a:r>
                        <a:rPr lang="ru-RU" sz="1200" dirty="0" smtClean="0"/>
                        <a:t>0 </a:t>
                      </a:r>
                      <a:r>
                        <a:rPr lang="ru-RU" sz="1200" dirty="0" smtClean="0"/>
                        <a:t>мл.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4607014951029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331029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</a:tr>
              <a:tr h="277368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7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Жидкое мыло для рук "</a:t>
                      </a:r>
                      <a:r>
                        <a:rPr lang="en-US" sz="1200" dirty="0" smtClean="0"/>
                        <a:t>Hello Kitty" Sunny Melon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smtClean="0"/>
                        <a:t>3</a:t>
                      </a:r>
                      <a:r>
                        <a:rPr lang="en-US" sz="1200" dirty="0" smtClean="0"/>
                        <a:t>0</a:t>
                      </a:r>
                      <a:r>
                        <a:rPr lang="ru-RU" sz="1200" dirty="0" smtClean="0"/>
                        <a:t>0 </a:t>
                      </a:r>
                      <a:r>
                        <a:rPr lang="ru-RU" sz="1200" dirty="0" smtClean="0"/>
                        <a:t>мл.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4607014951036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332036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</a:tr>
              <a:tr h="40538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8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Жидкое мыло для интимной гигиены "</a:t>
                      </a:r>
                      <a:r>
                        <a:rPr lang="ru-RU" sz="1200" dirty="0" err="1" smtClean="0"/>
                        <a:t>Hello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err="1" smtClean="0"/>
                        <a:t>Kitty</a:t>
                      </a:r>
                      <a:r>
                        <a:rPr lang="ru-RU" sz="1200" dirty="0" smtClean="0"/>
                        <a:t>" </a:t>
                      </a:r>
                      <a:r>
                        <a:rPr lang="ru-RU" sz="1200" dirty="0" err="1" smtClean="0"/>
                        <a:t>Gentle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err="1" smtClean="0"/>
                        <a:t>Care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smtClean="0"/>
                        <a:t>3</a:t>
                      </a:r>
                      <a:r>
                        <a:rPr lang="en-US" sz="1200" smtClean="0"/>
                        <a:t>0</a:t>
                      </a:r>
                      <a:r>
                        <a:rPr lang="ru-RU" sz="1200" smtClean="0"/>
                        <a:t>0 </a:t>
                      </a:r>
                      <a:r>
                        <a:rPr lang="ru-RU" sz="1200" dirty="0" smtClean="0"/>
                        <a:t>мл.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4607014951043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333043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</a:tr>
              <a:tr h="323088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9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Детский крем для лица "</a:t>
                      </a:r>
                      <a:r>
                        <a:rPr lang="ru-RU" sz="1200" dirty="0" err="1" smtClean="0"/>
                        <a:t>Hello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err="1" smtClean="0"/>
                        <a:t>Kitty</a:t>
                      </a:r>
                      <a:r>
                        <a:rPr lang="ru-RU" sz="1200" dirty="0" smtClean="0"/>
                        <a:t>" </a:t>
                      </a:r>
                      <a:r>
                        <a:rPr lang="ru-RU" sz="1200" dirty="0" err="1" smtClean="0"/>
                        <a:t>Silky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err="1" smtClean="0"/>
                        <a:t>Cheeks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baseline="0" dirty="0" smtClean="0"/>
                        <a:t> 50 мл.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4607014951050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441050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</a:tr>
              <a:tr h="323088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Детский крем для рук и ногтей "</a:t>
                      </a:r>
                      <a:r>
                        <a:rPr lang="ru-RU" sz="1200" dirty="0" err="1" smtClean="0"/>
                        <a:t>Hello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err="1" smtClean="0"/>
                        <a:t>Kitty</a:t>
                      </a:r>
                      <a:r>
                        <a:rPr lang="ru-RU" sz="1200" dirty="0" smtClean="0"/>
                        <a:t>" </a:t>
                      </a:r>
                      <a:r>
                        <a:rPr lang="ru-RU" sz="1200" dirty="0" err="1" smtClean="0"/>
                        <a:t>Little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err="1" smtClean="0"/>
                        <a:t>Star</a:t>
                      </a:r>
                      <a:r>
                        <a:rPr lang="ru-RU" sz="1200" dirty="0" smtClean="0"/>
                        <a:t> 50 мл.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4607014951081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442081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</a:tr>
              <a:tr h="33223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11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Зубная паста "</a:t>
                      </a:r>
                      <a:r>
                        <a:rPr lang="ru-RU" sz="1200" dirty="0" err="1" smtClean="0"/>
                        <a:t>Hello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err="1" smtClean="0"/>
                        <a:t>Kitty</a:t>
                      </a:r>
                      <a:r>
                        <a:rPr lang="ru-RU" sz="1200" dirty="0" smtClean="0"/>
                        <a:t>" </a:t>
                      </a:r>
                      <a:r>
                        <a:rPr lang="en-US" sz="1200" dirty="0" smtClean="0"/>
                        <a:t>SMILING</a:t>
                      </a:r>
                      <a:r>
                        <a:rPr lang="en-US" sz="1200" baseline="0" dirty="0" smtClean="0"/>
                        <a:t> PEACH </a:t>
                      </a:r>
                      <a:r>
                        <a:rPr lang="ru-RU" sz="1200" baseline="0" dirty="0" smtClean="0"/>
                        <a:t>50 мл.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3800032911315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noFill/>
                  </a:tcPr>
                </a:tc>
              </a:tr>
              <a:tr h="341376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12</a:t>
                      </a:r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Зубная паста "</a:t>
                      </a:r>
                      <a:r>
                        <a:rPr lang="ru-RU" sz="1200" dirty="0" err="1" smtClean="0"/>
                        <a:t>Hello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err="1" smtClean="0"/>
                        <a:t>Kitty</a:t>
                      </a:r>
                      <a:r>
                        <a:rPr lang="ru-RU" sz="1200" dirty="0" smtClean="0"/>
                        <a:t>" </a:t>
                      </a:r>
                      <a:r>
                        <a:rPr lang="en-US" sz="1200" dirty="0" smtClean="0"/>
                        <a:t> SMILING</a:t>
                      </a:r>
                      <a:r>
                        <a:rPr lang="en-US" sz="1200" baseline="0" dirty="0" smtClean="0"/>
                        <a:t> STRAWBERRY</a:t>
                      </a:r>
                      <a:r>
                        <a:rPr lang="ru-RU" sz="1200" baseline="0" dirty="0" smtClean="0"/>
                        <a:t> 50 мл.</a:t>
                      </a:r>
                      <a:endParaRPr lang="ru-RU" sz="1200" dirty="0" smtClean="0"/>
                    </a:p>
                    <a:p>
                      <a:endParaRPr lang="ru-RU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3800032911216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ctrTitle"/>
          </p:nvPr>
        </p:nvSpPr>
        <p:spPr>
          <a:xfrm>
            <a:off x="685800" y="1855788"/>
            <a:ext cx="7772400" cy="1509712"/>
          </a:xfrm>
        </p:spPr>
        <p:txBody>
          <a:bodyPr/>
          <a:lstStyle/>
          <a:p>
            <a:r>
              <a:rPr lang="ru-RU" sz="4000" b="1" smtClean="0">
                <a:solidFill>
                  <a:srgbClr val="FF66CC"/>
                </a:solidFill>
              </a:rPr>
              <a:t>СПАСИБО ЗА ВНИМАНИЕ!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33462"/>
          </a:xfrm>
        </p:spPr>
        <p:txBody>
          <a:bodyPr/>
          <a:lstStyle/>
          <a:p>
            <a:r>
              <a:rPr lang="ru-RU" b="1" smtClean="0">
                <a:solidFill>
                  <a:srgbClr val="FF66CC"/>
                </a:solidFill>
              </a:rPr>
              <a:t>История бренда</a:t>
            </a:r>
          </a:p>
        </p:txBody>
      </p:sp>
      <p:sp>
        <p:nvSpPr>
          <p:cNvPr id="3075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257300"/>
            <a:ext cx="5495925" cy="4868863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ru-RU" sz="1000" smtClean="0"/>
              <a:t>            </a:t>
            </a:r>
            <a:r>
              <a:rPr lang="ru-RU" sz="1400" smtClean="0"/>
              <a:t>Котенка Китти придумал в 1974 году Синтаро Цудзи, владелец японской фирмы игрушек Sanrio. Однажды он решил придумать нового персонажа, который понравился бы всем. В результате долгой работы и появился идеальный герой.</a:t>
            </a:r>
          </a:p>
          <a:p>
            <a:pPr>
              <a:buFont typeface="Arial" pitchFamily="34" charset="0"/>
              <a:buNone/>
            </a:pPr>
            <a:r>
              <a:rPr lang="ru-RU" sz="1400" smtClean="0"/>
              <a:t>             Владеет брендом компания Sanrio, входящая в пятерку мировых лидеров лицензионного бизнеса. Бренд является для компании флагманским, и его развитию уделяется особое внимание. Юко Ямагучи обладает поистине неистощимой фантазией</a:t>
            </a:r>
            <a:r>
              <a:rPr lang="en-US" sz="1400" smtClean="0"/>
              <a:t> </a:t>
            </a:r>
            <a:r>
              <a:rPr lang="ru-RU" sz="1400" smtClean="0"/>
              <a:t>и создает все новые и новые образы Hello Kitty. Став дизайнером бренда, когда ей было всего 22 года, она вот уже более трех десятилетий поддерживает у бренда имидж желанного и привлекательного.</a:t>
            </a:r>
          </a:p>
          <a:p>
            <a:pPr>
              <a:buFont typeface="Arial" pitchFamily="34" charset="0"/>
              <a:buNone/>
            </a:pPr>
            <a:r>
              <a:rPr lang="ru-RU" sz="1400" smtClean="0"/>
              <a:t>            Ценности бренда – это привязанность и счастье, модность и стильность для всех возрастов, высокая популярность среди целевой аудитории, простота дизайна.</a:t>
            </a:r>
          </a:p>
          <a:p>
            <a:pPr>
              <a:buFont typeface="Arial" pitchFamily="34" charset="0"/>
              <a:buNone/>
            </a:pPr>
            <a:r>
              <a:rPr lang="ru-RU" sz="1400" smtClean="0"/>
              <a:t>            Если говорить об аудитории бренда, то самые сильные   позиции бренд традиционно занимает среди девушек- тинейджеров и молодых женщин, но в последние два года  владельцы компания Sanrio упорно работали над  проникновением на более молодой детский рынок.</a:t>
            </a:r>
          </a:p>
        </p:txBody>
      </p:sp>
      <p:pic>
        <p:nvPicPr>
          <p:cNvPr id="3076" name="Содержимое 7" descr="kitty2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22950" y="1352550"/>
            <a:ext cx="3321050" cy="452596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66CC"/>
                </a:solidFill>
              </a:rPr>
              <a:t>Феномен бренда </a:t>
            </a:r>
            <a:r>
              <a:rPr lang="en-US" b="1" smtClean="0">
                <a:solidFill>
                  <a:srgbClr val="FF66CC"/>
                </a:solidFill>
              </a:rPr>
              <a:t>Hello Kitty</a:t>
            </a:r>
            <a:endParaRPr lang="ru-RU" b="1" smtClean="0">
              <a:solidFill>
                <a:srgbClr val="FF66CC"/>
              </a:solidFill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sz="half" idx="2"/>
          </p:nvPr>
        </p:nvSpPr>
        <p:spPr>
          <a:xfrm>
            <a:off x="447675" y="1390650"/>
            <a:ext cx="5532438" cy="4708525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en-US" sz="1000" smtClean="0"/>
              <a:t>             </a:t>
            </a:r>
            <a:r>
              <a:rPr lang="ru-RU" sz="1400" smtClean="0"/>
              <a:t>На протяжении тридцати пяти лет маленькая</a:t>
            </a:r>
            <a:r>
              <a:rPr lang="en-US" sz="1400" smtClean="0"/>
              <a:t> </a:t>
            </a:r>
            <a:r>
              <a:rPr lang="ru-RU" sz="1400" smtClean="0"/>
              <a:t>кошечка Hello Kitty</a:t>
            </a:r>
            <a:r>
              <a:rPr lang="en-US" sz="1400" smtClean="0"/>
              <a:t> </a:t>
            </a:r>
            <a:r>
              <a:rPr lang="ru-RU" sz="1400" smtClean="0"/>
              <a:t>покоряет сердца тысяч детей</a:t>
            </a:r>
            <a:r>
              <a:rPr lang="en-US" sz="1400" smtClean="0"/>
              <a:t> </a:t>
            </a:r>
            <a:r>
              <a:rPr lang="ru-RU" sz="1400" smtClean="0"/>
              <a:t>и взрослых в десятках стран, более того — она</a:t>
            </a:r>
            <a:r>
              <a:rPr lang="en-US" sz="1400" smtClean="0"/>
              <a:t> </a:t>
            </a:r>
            <a:r>
              <a:rPr lang="ru-RU" sz="1400" smtClean="0"/>
              <a:t>уже</a:t>
            </a:r>
            <a:r>
              <a:rPr lang="en-US" sz="1400" smtClean="0"/>
              <a:t> </a:t>
            </a:r>
            <a:r>
              <a:rPr lang="ru-RU" sz="1400" smtClean="0"/>
              <a:t>стала одним из культурных символов Японии.</a:t>
            </a:r>
            <a:endParaRPr lang="en-US" sz="1400" smtClean="0"/>
          </a:p>
          <a:p>
            <a:pPr>
              <a:buFont typeface="Arial" pitchFamily="34" charset="0"/>
              <a:buNone/>
            </a:pPr>
            <a:r>
              <a:rPr lang="en-US" sz="1400" smtClean="0"/>
              <a:t>         </a:t>
            </a:r>
            <a:r>
              <a:rPr lang="ru-RU" sz="1400" smtClean="0"/>
              <a:t>Чем же этот нарисованный всего лишь несколькими штрихами и линиям персонаж так очарователен? Что обеспечивает неизменный успех</a:t>
            </a:r>
            <a:r>
              <a:rPr lang="en-US" sz="1400" smtClean="0"/>
              <a:t> </a:t>
            </a:r>
            <a:r>
              <a:rPr lang="ru-RU" sz="1400" smtClean="0"/>
              <a:t>50 тысяч лицензионных товаров по всему миру?</a:t>
            </a:r>
          </a:p>
          <a:p>
            <a:pPr>
              <a:buFont typeface="Arial" pitchFamily="34" charset="0"/>
              <a:buNone/>
            </a:pPr>
            <a:r>
              <a:rPr lang="en-US" sz="1400" smtClean="0"/>
              <a:t>         </a:t>
            </a:r>
            <a:r>
              <a:rPr lang="ru-RU" sz="1400" smtClean="0"/>
              <a:t>Во‑первых, Hello Kitty олицетворяет собой</a:t>
            </a:r>
            <a:r>
              <a:rPr lang="en-US" sz="1400" smtClean="0"/>
              <a:t> </a:t>
            </a:r>
            <a:r>
              <a:rPr lang="ru-RU" sz="1400" smtClean="0"/>
              <a:t>ценность дружбы, искренности, привязанности,</a:t>
            </a:r>
            <a:r>
              <a:rPr lang="en-US" sz="1400" smtClean="0"/>
              <a:t> </a:t>
            </a:r>
            <a:r>
              <a:rPr lang="ru-RU" sz="1400" smtClean="0"/>
              <a:t>человеческого общения, она помогает людям понять друг друга и стать ближе. Девиз Hello Kitty:</a:t>
            </a:r>
            <a:r>
              <a:rPr lang="en-US" sz="1400" smtClean="0"/>
              <a:t> </a:t>
            </a:r>
            <a:r>
              <a:rPr lang="ru-RU" sz="1400" b="1" smtClean="0"/>
              <a:t>≪Друзей не может быть слишком много≫ </a:t>
            </a:r>
            <a:r>
              <a:rPr lang="ru-RU" sz="1400" smtClean="0"/>
              <a:t>понятен</a:t>
            </a:r>
            <a:r>
              <a:rPr lang="en-US" sz="1400" smtClean="0"/>
              <a:t> </a:t>
            </a:r>
            <a:r>
              <a:rPr lang="ru-RU" sz="1400" smtClean="0"/>
              <a:t>и близок людям в любой стране, ведь дружба</a:t>
            </a:r>
            <a:r>
              <a:rPr lang="en-US" sz="1400" smtClean="0"/>
              <a:t> </a:t>
            </a:r>
            <a:r>
              <a:rPr lang="ru-RU" sz="1400" smtClean="0"/>
              <a:t>и искренность не нуждаются в переводе.</a:t>
            </a:r>
            <a:r>
              <a:rPr lang="en-US" sz="1400" smtClean="0"/>
              <a:t> </a:t>
            </a:r>
            <a:r>
              <a:rPr lang="ru-RU" sz="1400" smtClean="0"/>
              <a:t>В Hello Kitty есть нечто уникально-японское, что выделяет ее среди других всемирно популярных детских брендов — Микки Мауса, Снупи и др.</a:t>
            </a:r>
          </a:p>
          <a:p>
            <a:pPr>
              <a:buFont typeface="Arial" pitchFamily="34" charset="0"/>
              <a:buNone/>
            </a:pPr>
            <a:r>
              <a:rPr lang="ru-RU" sz="1400" smtClean="0"/>
              <a:t>         Во‑вторых, имея в своей основе вечные ценности, образ Hello Kitty постоянно меняется, следуя актуальным мировым тенденциям в моде, культуре и в сфере детских товаров, что позволяет поддерживать неизменный интерес к бренду как у детей, так и взрослых.</a:t>
            </a:r>
          </a:p>
        </p:txBody>
      </p:sp>
      <p:pic>
        <p:nvPicPr>
          <p:cNvPr id="4100" name="Содержимое 4" descr="kitty12.gif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227763" y="2300288"/>
            <a:ext cx="2522537" cy="2389187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069975"/>
            <a:ext cx="4965700" cy="5056188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ru-RU" sz="1400" smtClean="0"/>
              <a:t>         С точки зрения лицензирования бренд отличается уникальным сочетанием надежных традиций бренда и стоящих за ним вечных ценностей с постоянными инновациями. На протяжении вот уже 35 лет Hello Kitty не только усиливает свое присутствие в традиционных для детского бренда категориях товаров, таких как игрушки, книги, журналы, канцелярские товары и бижутерия, но и достигает значительных успехов в освоении новых категорий — украшения для молодых женщин, часы, ноутбуки, сотовые телефоны, флеш-карты и даже косметика. Существует более 50 тысяч товаров, несущих символику Hello Kitty, которые продаются в более чем 70 тысяч магазинах по всему миру.</a:t>
            </a:r>
          </a:p>
          <a:p>
            <a:pPr>
              <a:buFont typeface="Arial" pitchFamily="34" charset="0"/>
              <a:buNone/>
            </a:pPr>
            <a:r>
              <a:rPr lang="ru-RU" sz="1400" smtClean="0"/>
              <a:t>         Сегодня </a:t>
            </a:r>
            <a:r>
              <a:rPr lang="en-US" sz="1400" smtClean="0"/>
              <a:t>Hello</a:t>
            </a:r>
            <a:r>
              <a:rPr lang="ru-RU" sz="1400" smtClean="0"/>
              <a:t> </a:t>
            </a:r>
            <a:r>
              <a:rPr lang="en-US" sz="1400" smtClean="0"/>
              <a:t>Kitty</a:t>
            </a:r>
            <a:r>
              <a:rPr lang="ru-RU" sz="1400" smtClean="0"/>
              <a:t> один из самых популярных брендов в Европе. </a:t>
            </a:r>
          </a:p>
          <a:p>
            <a:pPr>
              <a:buFont typeface="Arial" pitchFamily="34" charset="0"/>
              <a:buNone/>
            </a:pPr>
            <a:r>
              <a:rPr lang="ru-RU" sz="1400" smtClean="0"/>
              <a:t>         За последние два года </a:t>
            </a:r>
            <a:r>
              <a:rPr lang="en-US" sz="1400" smtClean="0"/>
              <a:t>Hello</a:t>
            </a:r>
            <a:r>
              <a:rPr lang="ru-RU" sz="1400" smtClean="0"/>
              <a:t> </a:t>
            </a:r>
            <a:r>
              <a:rPr lang="en-US" sz="1400" smtClean="0"/>
              <a:t>Kitty</a:t>
            </a:r>
            <a:r>
              <a:rPr lang="ru-RU" sz="1400" smtClean="0"/>
              <a:t> перешла из ранга малоизвестного бренда в ранг вещей “</a:t>
            </a:r>
            <a:r>
              <a:rPr lang="en-US" sz="1400" smtClean="0"/>
              <a:t>must</a:t>
            </a:r>
            <a:r>
              <a:rPr lang="ru-RU" sz="1400" smtClean="0"/>
              <a:t> </a:t>
            </a:r>
            <a:r>
              <a:rPr lang="en-US" sz="1400" smtClean="0"/>
              <a:t>have”</a:t>
            </a:r>
            <a:r>
              <a:rPr lang="ru-RU" sz="1400" smtClean="0"/>
              <a:t>. Компания </a:t>
            </a:r>
            <a:r>
              <a:rPr lang="en-US" sz="1400" smtClean="0"/>
              <a:t>Sanrio </a:t>
            </a:r>
            <a:r>
              <a:rPr lang="ru-RU" sz="1400" smtClean="0"/>
              <a:t>подписала порядка 20 лицензионных соглашений на одежду, текстиль, игрушки, аксессуары, канцелярию и постельные принадлежности. Уже выпущенные товары ориентированы на девочек до 10 лет.</a:t>
            </a:r>
          </a:p>
        </p:txBody>
      </p:sp>
      <p:pic>
        <p:nvPicPr>
          <p:cNvPr id="5123" name="Содержимое 8" descr="kitty10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999163" y="1427163"/>
            <a:ext cx="2884487" cy="3929062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3925"/>
          </a:xfrm>
        </p:spPr>
        <p:txBody>
          <a:bodyPr/>
          <a:lstStyle/>
          <a:p>
            <a:r>
              <a:rPr lang="ru-RU" sz="4000" b="1" smtClean="0">
                <a:solidFill>
                  <a:srgbClr val="FF66CC"/>
                </a:solidFill>
              </a:rPr>
              <a:t>ПРЕДСТАВЛЕННОСТЬ </a:t>
            </a:r>
            <a:r>
              <a:rPr lang="en-US" sz="4000" b="1" smtClean="0">
                <a:solidFill>
                  <a:srgbClr val="FF66CC"/>
                </a:solidFill>
              </a:rPr>
              <a:t>HELLO KITTY</a:t>
            </a:r>
            <a:endParaRPr lang="ru-RU" sz="4000" smtClean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47663" y="1271588"/>
          <a:ext cx="5340096" cy="4979935"/>
        </p:xfrm>
        <a:graphic>
          <a:graphicData uri="http://schemas.openxmlformats.org/drawingml/2006/table">
            <a:tbl>
              <a:tblPr/>
              <a:tblGrid>
                <a:gridCol w="338328"/>
                <a:gridCol w="1472184"/>
                <a:gridCol w="749808"/>
                <a:gridCol w="2779776"/>
              </a:tblGrid>
              <a:tr h="378393"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Анимационный бренд </a:t>
                      </a:r>
                    </a:p>
                  </a:txBody>
                  <a:tcPr marL="6673" marR="6673" marT="66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Кол-во категорий </a:t>
                      </a:r>
                    </a:p>
                  </a:txBody>
                  <a:tcPr marL="6673" marR="6673" marT="66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Категории с наибольшей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представленностью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6673" marR="6673" marT="66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72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Диснеевские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Принцессы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Канцелярия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товары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для творчества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игрушки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аксессуары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72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Смешарики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Товары для творчества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игрушки, сладости,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аксессуары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8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Винни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Пух (Дисней)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Товары для творчества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игрушки, канцелярия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8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0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Winx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Club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Канцелярия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игрушки, аксессуары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8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Барби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Канцелярия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товары для творчества 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8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Тачки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Канцелярия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игрушки, сладости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8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Микки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Маус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Игрушки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канцелярия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8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Человек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Паук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Канцелярия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игрушки, сладости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8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Лунтик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Игрушки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8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Ледниковый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период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Канцелярия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игрушки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8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История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Игрушек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Игрушки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канцелярия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8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Hello 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Kitty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Сладости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игрушки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8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Трансформеры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Игрушки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канцелярия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8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Шрек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Игрушки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8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Звездные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войны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Игрушки 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8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Феи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Disney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Игрушки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канцелярия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8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Ну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погоди!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Игрушки 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8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Паровозик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Томас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Игрушки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72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Губка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Боб Квадратные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штаны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Канцелярия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спорт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8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Пираты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Карибского моря 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Игрушки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673" marR="6673" marT="667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259" name="TextBox 7"/>
          <p:cNvSpPr txBox="1">
            <a:spLocks noChangeArrowheads="1"/>
          </p:cNvSpPr>
          <p:nvPr/>
        </p:nvSpPr>
        <p:spPr bwMode="auto">
          <a:xfrm>
            <a:off x="5797550" y="1189038"/>
            <a:ext cx="3090863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u="sng">
                <a:solidFill>
                  <a:srgbClr val="FF66CC"/>
                </a:solidFill>
                <a:latin typeface="Calibri" pitchFamily="34" charset="0"/>
              </a:rPr>
              <a:t>ТОП-23 брендов, лучше всего представленных в розничных сетях. Август 2010 г. </a:t>
            </a:r>
          </a:p>
          <a:p>
            <a:r>
              <a:rPr lang="ru-RU" sz="1400" b="1">
                <a:solidFill>
                  <a:srgbClr val="FF66CC"/>
                </a:solidFill>
                <a:latin typeface="Calibri" pitchFamily="34" charset="0"/>
              </a:rPr>
              <a:t>         </a:t>
            </a:r>
          </a:p>
          <a:p>
            <a:r>
              <a:rPr lang="ru-RU" sz="1400" b="1">
                <a:solidFill>
                  <a:srgbClr val="FF66CC"/>
                </a:solidFill>
                <a:latin typeface="Calibri" pitchFamily="34" charset="0"/>
              </a:rPr>
              <a:t>      </a:t>
            </a:r>
            <a:r>
              <a:rPr lang="ru-RU" sz="1400">
                <a:latin typeface="Calibri" pitchFamily="34" charset="0"/>
              </a:rPr>
              <a:t>Рейтинг строился на основании показателя </a:t>
            </a:r>
            <a:r>
              <a:rPr lang="en-US" sz="1400">
                <a:latin typeface="Calibri" pitchFamily="34" charset="0"/>
              </a:rPr>
              <a:t>SKU (Stock Keeping Unit)</a:t>
            </a:r>
            <a:r>
              <a:rPr lang="ru-RU" sz="1400">
                <a:latin typeface="Calibri" pitchFamily="34" charset="0"/>
              </a:rPr>
              <a:t>, то есть подсчета количества представленных в сетях ассортиментных позиций в 8 категориях детских товаров: игрушки, канцелярия, товары для творчества, одежда, сладости, аксессуары (для волос, брелоки, наклейки и пр.), косметика, спорттовары.</a:t>
            </a:r>
          </a:p>
          <a:p>
            <a:r>
              <a:rPr lang="ru-RU" sz="1400">
                <a:latin typeface="Calibri" pitchFamily="34" charset="0"/>
              </a:rPr>
              <a:t>Если в одном городе ассортимент двух магазинов по одной и той же категории совпадал, то такой </a:t>
            </a:r>
            <a:r>
              <a:rPr lang="en-US" sz="1400">
                <a:latin typeface="Calibri" pitchFamily="34" charset="0"/>
              </a:rPr>
              <a:t>SKU</a:t>
            </a:r>
            <a:r>
              <a:rPr lang="ru-RU" sz="1400">
                <a:latin typeface="Calibri" pitchFamily="34" charset="0"/>
              </a:rPr>
              <a:t> не складывался, а считался за одну позицию.</a:t>
            </a:r>
          </a:p>
          <a:p>
            <a:r>
              <a:rPr lang="ru-RU" sz="1400" b="1">
                <a:latin typeface="Calibri" pitchFamily="34" charset="0"/>
              </a:rPr>
              <a:t>Данный мониторинг охватывает федеральные сети Москвы, Самары, Екатеринбурга.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430213" y="638175"/>
          <a:ext cx="3776027" cy="5821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9224"/>
                <a:gridCol w="3126803"/>
              </a:tblGrid>
              <a:tr h="250730">
                <a:tc>
                  <a:txBody>
                    <a:bodyPr/>
                    <a:lstStyle/>
                    <a:p>
                      <a:r>
                        <a:rPr lang="ru-RU" sz="1050" b="0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endParaRPr lang="ru-RU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0" dirty="0" err="1" smtClean="0">
                          <a:solidFill>
                            <a:schemeClr val="tx1"/>
                          </a:solidFill>
                        </a:rPr>
                        <a:t>Winx</a:t>
                      </a:r>
                      <a:r>
                        <a:rPr lang="en-US" sz="1050" b="0" dirty="0" smtClean="0">
                          <a:solidFill>
                            <a:schemeClr val="tx1"/>
                          </a:solidFill>
                        </a:rPr>
                        <a:t> Club</a:t>
                      </a:r>
                      <a:endParaRPr lang="ru-RU" sz="105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25487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2.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err="1" smtClean="0">
                          <a:solidFill>
                            <a:schemeClr val="tx1"/>
                          </a:solidFill>
                        </a:rPr>
                        <a:t>Лунтик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20915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3.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err="1" smtClean="0">
                          <a:solidFill>
                            <a:schemeClr val="tx1"/>
                          </a:solidFill>
                        </a:rPr>
                        <a:t>Смешарики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98055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4.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Микки Маус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93483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5.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err="1" smtClean="0">
                          <a:solidFill>
                            <a:schemeClr val="tx1"/>
                          </a:solidFill>
                        </a:rPr>
                        <a:t>Винни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 Пух (Дисней)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5073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6.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Диснеевские принцессы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20915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7.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err="1" smtClean="0">
                          <a:solidFill>
                            <a:schemeClr val="tx1"/>
                          </a:solidFill>
                        </a:rPr>
                        <a:t>Шрек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07199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8-10.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Тачки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30059">
                <a:tc>
                  <a:txBody>
                    <a:bodyPr/>
                    <a:lstStyle/>
                    <a:p>
                      <a:r>
                        <a:rPr lang="ru-RU" sz="1050" smtClean="0">
                          <a:solidFill>
                            <a:schemeClr val="tx1"/>
                          </a:solidFill>
                        </a:rPr>
                        <a:t>8-10.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Ледниковый</a:t>
                      </a:r>
                      <a:r>
                        <a:rPr lang="ru-RU" sz="1050" baseline="0" dirty="0" smtClean="0">
                          <a:solidFill>
                            <a:schemeClr val="tx1"/>
                          </a:solidFill>
                        </a:rPr>
                        <a:t> период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07199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8-10.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Три богатыря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20915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11-13.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Том и Джерри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34631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11-13.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Человек Паук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39203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11-13.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Ну, погоди!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70538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10.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Губка Боб Квадратные Штаны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01837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11-15.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err="1" smtClean="0">
                          <a:solidFill>
                            <a:schemeClr val="tx1"/>
                          </a:solidFill>
                        </a:rPr>
                        <a:t>Барби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78977">
                <a:tc>
                  <a:txBody>
                    <a:bodyPr/>
                    <a:lstStyle/>
                    <a:p>
                      <a:r>
                        <a:rPr lang="ru-RU" sz="1050" smtClean="0">
                          <a:solidFill>
                            <a:schemeClr val="tx1"/>
                          </a:solidFill>
                        </a:rPr>
                        <a:t>11-15.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Феи </a:t>
                      </a:r>
                      <a:r>
                        <a:rPr lang="en-US" sz="1050" dirty="0" smtClean="0">
                          <a:solidFill>
                            <a:schemeClr val="tx1"/>
                          </a:solidFill>
                        </a:rPr>
                        <a:t>Disney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10981">
                <a:tc>
                  <a:txBody>
                    <a:bodyPr/>
                    <a:lstStyle/>
                    <a:p>
                      <a:r>
                        <a:rPr lang="ru-RU" sz="1050" smtClean="0">
                          <a:solidFill>
                            <a:schemeClr val="tx1"/>
                          </a:solidFill>
                        </a:rPr>
                        <a:t>11-15.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101 </a:t>
                      </a:r>
                      <a:r>
                        <a:rPr lang="ru-RU" sz="1050" dirty="0" err="1" smtClean="0">
                          <a:solidFill>
                            <a:schemeClr val="tx1"/>
                          </a:solidFill>
                        </a:rPr>
                        <a:t>Далмаатинец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06409">
                <a:tc>
                  <a:txBody>
                    <a:bodyPr/>
                    <a:lstStyle/>
                    <a:p>
                      <a:r>
                        <a:rPr lang="ru-RU" sz="1050" b="1" dirty="0" smtClean="0">
                          <a:solidFill>
                            <a:schemeClr val="tx1"/>
                          </a:solidFill>
                        </a:rPr>
                        <a:t>11-15.</a:t>
                      </a:r>
                      <a:endParaRPr lang="ru-RU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tx1"/>
                          </a:solidFill>
                        </a:rPr>
                        <a:t>Hello kitty</a:t>
                      </a:r>
                      <a:endParaRPr lang="ru-RU" sz="105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83549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11-15.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err="1" smtClean="0">
                          <a:solidFill>
                            <a:schemeClr val="tx1"/>
                          </a:solidFill>
                        </a:rPr>
                        <a:t>Халк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15553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16-19.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Спокойной ночи, малыши!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65261">
                <a:tc>
                  <a:txBody>
                    <a:bodyPr/>
                    <a:lstStyle/>
                    <a:p>
                      <a:r>
                        <a:rPr lang="ru-RU" sz="1050" smtClean="0">
                          <a:solidFill>
                            <a:schemeClr val="tx1"/>
                          </a:solidFill>
                        </a:rPr>
                        <a:t>16-19.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err="1" smtClean="0">
                          <a:solidFill>
                            <a:schemeClr val="tx1"/>
                          </a:solidFill>
                        </a:rPr>
                        <a:t>Скуби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050" dirty="0" err="1" smtClean="0">
                          <a:solidFill>
                            <a:schemeClr val="tx1"/>
                          </a:solidFill>
                        </a:rPr>
                        <a:t>Ду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88121">
                <a:tc>
                  <a:txBody>
                    <a:bodyPr/>
                    <a:lstStyle/>
                    <a:p>
                      <a:r>
                        <a:rPr lang="ru-RU" sz="1050" smtClean="0">
                          <a:solidFill>
                            <a:schemeClr val="tx1"/>
                          </a:solidFill>
                        </a:rPr>
                        <a:t>16-19.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Крокодил</a:t>
                      </a:r>
                      <a:r>
                        <a:rPr lang="ru-RU" sz="1050" baseline="0" dirty="0" smtClean="0">
                          <a:solidFill>
                            <a:schemeClr val="tx1"/>
                          </a:solidFill>
                        </a:rPr>
                        <a:t> Гена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270538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solidFill>
                            <a:schemeClr val="tx1"/>
                          </a:solidFill>
                        </a:rPr>
                        <a:t>16-19.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Русалочка</a:t>
                      </a:r>
                      <a:endParaRPr lang="ru-RU" sz="105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7244" name="Содержимое 3"/>
          <p:cNvSpPr>
            <a:spLocks noGrp="1"/>
          </p:cNvSpPr>
          <p:nvPr>
            <p:ph sz="half" idx="2"/>
          </p:nvPr>
        </p:nvSpPr>
        <p:spPr>
          <a:xfrm>
            <a:off x="4489450" y="758825"/>
            <a:ext cx="4170363" cy="3895725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ru-RU" sz="1400" smtClean="0"/>
              <a:t>         </a:t>
            </a:r>
            <a:r>
              <a:rPr lang="ru-RU" sz="1600" b="1" u="sng" smtClean="0">
                <a:solidFill>
                  <a:srgbClr val="FF66CC"/>
                </a:solidFill>
              </a:rPr>
              <a:t>Топ брендов, лучше всего представленных  розничных сетях в категориях </a:t>
            </a:r>
            <a:r>
              <a:rPr lang="en-US" sz="1600" b="1" u="sng" smtClean="0">
                <a:solidFill>
                  <a:srgbClr val="FF66CC"/>
                </a:solidFill>
              </a:rPr>
              <a:t>DVD</a:t>
            </a:r>
            <a:r>
              <a:rPr lang="ru-RU" sz="1600" b="1" u="sng" smtClean="0">
                <a:solidFill>
                  <a:srgbClr val="FF66CC"/>
                </a:solidFill>
              </a:rPr>
              <a:t>, компьютерные игры, книги, журналы. Август 2010 г.</a:t>
            </a:r>
          </a:p>
          <a:p>
            <a:pPr>
              <a:buFont typeface="Arial" pitchFamily="34" charset="0"/>
              <a:buNone/>
            </a:pPr>
            <a:r>
              <a:rPr lang="ru-RU" sz="1400" b="1" smtClean="0"/>
              <a:t>        </a:t>
            </a:r>
          </a:p>
          <a:p>
            <a:pPr>
              <a:buFont typeface="Arial" pitchFamily="34" charset="0"/>
              <a:buNone/>
            </a:pPr>
            <a:r>
              <a:rPr lang="ru-RU" sz="1400" b="1" smtClean="0"/>
              <a:t>         Мониторинг охватывает федеральные сети Москвы, Самары и Екатеринбурга.</a:t>
            </a:r>
          </a:p>
          <a:p>
            <a:pPr>
              <a:buFont typeface="Arial" pitchFamily="34" charset="0"/>
              <a:buNone/>
            </a:pPr>
            <a:r>
              <a:rPr lang="ru-RU" sz="1400" b="1" smtClean="0"/>
              <a:t>         </a:t>
            </a:r>
            <a:r>
              <a:rPr lang="ru-RU" sz="1400" smtClean="0"/>
              <a:t>Данный рейтинг также строился на основании показателя SKU, то есть подсчета количества представленных в сетях ассортиментных позиций в 4-х категориях детских товаров: DVD, компьютерные игры, книги. Если в одном городе ассортимент двух магазинов по одной и той же категории товаров совпадал, то такой SKU не складывался, а считался за одну позицию.</a:t>
            </a:r>
            <a:endParaRPr lang="ru-RU" sz="1400" b="1" u="sng" smtClean="0"/>
          </a:p>
        </p:txBody>
      </p:sp>
      <p:pic>
        <p:nvPicPr>
          <p:cNvPr id="7245" name="Picture 6" descr="http://im8-tub.yandex.net/i?id=68351236-23-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1225" y="4373563"/>
            <a:ext cx="2444750" cy="184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3"/>
          <p:cNvSpPr>
            <a:spLocks noGrp="1"/>
          </p:cNvSpPr>
          <p:nvPr>
            <p:ph type="title"/>
          </p:nvPr>
        </p:nvSpPr>
        <p:spPr>
          <a:xfrm>
            <a:off x="1792288" y="2428875"/>
            <a:ext cx="5486400" cy="1438275"/>
          </a:xfrm>
        </p:spPr>
        <p:txBody>
          <a:bodyPr/>
          <a:lstStyle/>
          <a:p>
            <a:pPr algn="ctr" eaLnBrk="1" hangingPunct="1"/>
            <a:r>
              <a:rPr lang="ru-RU" sz="4400" smtClean="0">
                <a:solidFill>
                  <a:srgbClr val="FF66CC"/>
                </a:solidFill>
              </a:rPr>
              <a:t>АССОРТИМЕНТ </a:t>
            </a:r>
            <a:br>
              <a:rPr lang="ru-RU" sz="4400" smtClean="0">
                <a:solidFill>
                  <a:srgbClr val="FF66CC"/>
                </a:solidFill>
              </a:rPr>
            </a:br>
            <a:r>
              <a:rPr lang="ru-RU" sz="4400" smtClean="0">
                <a:solidFill>
                  <a:srgbClr val="FF66CC"/>
                </a:solidFill>
              </a:rPr>
              <a:t>12 </a:t>
            </a:r>
            <a:r>
              <a:rPr lang="en-US" sz="4400" smtClean="0">
                <a:solidFill>
                  <a:srgbClr val="FF66CC"/>
                </a:solidFill>
              </a:rPr>
              <a:t>SKU</a:t>
            </a:r>
            <a:endParaRPr lang="ru-RU" sz="4400" smtClean="0">
              <a:solidFill>
                <a:srgbClr val="FF66CC"/>
              </a:solidFill>
            </a:endParaRPr>
          </a:p>
        </p:txBody>
      </p:sp>
      <p:sp>
        <p:nvSpPr>
          <p:cNvPr id="8195" name="Текст 5"/>
          <p:cNvSpPr>
            <a:spLocks noGrp="1"/>
          </p:cNvSpPr>
          <p:nvPr>
            <p:ph type="body" sz="half" idx="2"/>
          </p:nvPr>
        </p:nvSpPr>
        <p:spPr>
          <a:xfrm>
            <a:off x="1801813" y="5340350"/>
            <a:ext cx="5486400" cy="804863"/>
          </a:xfrm>
        </p:spPr>
        <p:txBody>
          <a:bodyPr/>
          <a:lstStyle/>
          <a:p>
            <a:pPr algn="ctr" eaLnBrk="1" hangingPunct="1"/>
            <a:r>
              <a:rPr lang="ru-RU" sz="3200" b="1" smtClean="0">
                <a:solidFill>
                  <a:srgbClr val="FF66CC"/>
                </a:solidFill>
              </a:rPr>
              <a:t>ВЫПУСК ИЮНЬ 2011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66CC"/>
                </a:solidFill>
              </a:rPr>
              <a:t>ГЕЛИ ДЛЯ ДУША</a:t>
            </a:r>
          </a:p>
        </p:txBody>
      </p:sp>
      <p:sp>
        <p:nvSpPr>
          <p:cNvPr id="9219" name="Текст 10"/>
          <p:cNvSpPr>
            <a:spLocks noGrp="1"/>
          </p:cNvSpPr>
          <p:nvPr>
            <p:ph type="body" idx="1"/>
          </p:nvPr>
        </p:nvSpPr>
        <p:spPr>
          <a:xfrm>
            <a:off x="304800" y="1266825"/>
            <a:ext cx="7331075" cy="704850"/>
          </a:xfrm>
        </p:spPr>
        <p:txBody>
          <a:bodyPr/>
          <a:lstStyle/>
          <a:p>
            <a:r>
              <a:rPr lang="ru-RU" sz="2000" smtClean="0">
                <a:solidFill>
                  <a:srgbClr val="FF66CC"/>
                </a:solidFill>
              </a:rPr>
              <a:t>Для бережного ухода за детской кожей</a:t>
            </a:r>
          </a:p>
          <a:p>
            <a:r>
              <a:rPr lang="ru-RU" sz="2000" smtClean="0">
                <a:solidFill>
                  <a:srgbClr val="FF66CC"/>
                </a:solidFill>
              </a:rPr>
              <a:t>ПОДХОДИТ ДЛЯ ЧУВСТВИТЕЛЬНОЙ КОЖИ</a:t>
            </a:r>
          </a:p>
        </p:txBody>
      </p:sp>
      <p:pic>
        <p:nvPicPr>
          <p:cNvPr id="9220" name="Содержимое 14" descr="Gel Go Bananas! 1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24138" y="2295525"/>
            <a:ext cx="2103437" cy="3694113"/>
          </a:xfrm>
        </p:spPr>
      </p:pic>
      <p:pic>
        <p:nvPicPr>
          <p:cNvPr id="9221" name="Содержимое 13" descr="Gel Caramel Candy 1.gif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91075" y="2266950"/>
            <a:ext cx="2009775" cy="386715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66CC"/>
                </a:solidFill>
              </a:rPr>
              <a:t>ШАМПУНИ</a:t>
            </a:r>
          </a:p>
        </p:txBody>
      </p:sp>
      <p:sp>
        <p:nvSpPr>
          <p:cNvPr id="10243" name="Текст 3"/>
          <p:cNvSpPr>
            <a:spLocks noGrp="1"/>
          </p:cNvSpPr>
          <p:nvPr>
            <p:ph type="body" idx="1"/>
          </p:nvPr>
        </p:nvSpPr>
        <p:spPr>
          <a:xfrm>
            <a:off x="238125" y="1247775"/>
            <a:ext cx="5143500" cy="466725"/>
          </a:xfrm>
        </p:spPr>
        <p:txBody>
          <a:bodyPr/>
          <a:lstStyle/>
          <a:p>
            <a:r>
              <a:rPr lang="ru-RU" sz="2000" smtClean="0">
                <a:solidFill>
                  <a:srgbClr val="FF66CC"/>
                </a:solidFill>
              </a:rPr>
              <a:t>МЯГКАЯ ФОРМУЛА «БЕЗ СЛЕЗ»</a:t>
            </a:r>
          </a:p>
        </p:txBody>
      </p:sp>
      <p:pic>
        <p:nvPicPr>
          <p:cNvPr id="10244" name="Содержимое 9" descr="Shampoo Juicy Apricot 1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3500" y="2057400"/>
            <a:ext cx="2198688" cy="3889375"/>
          </a:xfrm>
        </p:spPr>
      </p:pic>
      <p:pic>
        <p:nvPicPr>
          <p:cNvPr id="10245" name="Содержимое 10" descr="Shampoo+Balsam Fruity Mood 1.gif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700463" y="2386013"/>
            <a:ext cx="2109787" cy="3717925"/>
          </a:xfrm>
        </p:spPr>
      </p:pic>
      <p:pic>
        <p:nvPicPr>
          <p:cNvPr id="10246" name="Рисунок 11" descr="Shampoo Flower Power 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3925" y="2133600"/>
            <a:ext cx="1973263" cy="383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1309</Words>
  <Application>Microsoft Office PowerPoint</Application>
  <PresentationFormat>Экран (4:3)</PresentationFormat>
  <Paragraphs>231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История бренда</vt:lpstr>
      <vt:lpstr>Феномен бренда Hello Kitty</vt:lpstr>
      <vt:lpstr>Слайд 4</vt:lpstr>
      <vt:lpstr>ПРЕДСТАВЛЕННОСТЬ HELLO KITTY</vt:lpstr>
      <vt:lpstr>Слайд 6</vt:lpstr>
      <vt:lpstr>АССОРТИМЕНТ  12 SKU</vt:lpstr>
      <vt:lpstr>ГЕЛИ ДЛЯ ДУША</vt:lpstr>
      <vt:lpstr>ШАМПУНИ</vt:lpstr>
      <vt:lpstr>ЖИДКОЕ МЫЛО ДЛЯ РУК И ИНТИМНОЙ ГИГИЕНЫ</vt:lpstr>
      <vt:lpstr>ДЕТСКИЕ КРЕМЫ ДЛЯ РУК  И ДЛЯ ЛИЦА</vt:lpstr>
      <vt:lpstr>ЗУБНАЯ ПАСТА</vt:lpstr>
      <vt:lpstr>ПРИЛОЖЕНИЕ</vt:lpstr>
      <vt:lpstr>Слайд 14</vt:lpstr>
      <vt:lpstr>СПАСИБО ЗА ВНИМАНИЕ!</vt:lpstr>
    </vt:vector>
  </TitlesOfParts>
  <Company>ТД "Красная Линия"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averyanov</dc:creator>
  <cp:lastModifiedBy>solovieva</cp:lastModifiedBy>
  <cp:revision>69</cp:revision>
  <dcterms:created xsi:type="dcterms:W3CDTF">2010-07-13T14:04:48Z</dcterms:created>
  <dcterms:modified xsi:type="dcterms:W3CDTF">2011-05-26T12:28:25Z</dcterms:modified>
</cp:coreProperties>
</file>