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sldIdLst>
    <p:sldId id="256" r:id="rId2"/>
    <p:sldId id="289" r:id="rId3"/>
    <p:sldId id="258" r:id="rId4"/>
    <p:sldId id="273" r:id="rId5"/>
    <p:sldId id="260" r:id="rId6"/>
    <p:sldId id="275" r:id="rId7"/>
    <p:sldId id="264" r:id="rId8"/>
    <p:sldId id="276" r:id="rId9"/>
    <p:sldId id="265" r:id="rId10"/>
    <p:sldId id="269" r:id="rId11"/>
    <p:sldId id="271" r:id="rId12"/>
    <p:sldId id="262" r:id="rId13"/>
    <p:sldId id="270" r:id="rId14"/>
    <p:sldId id="257" r:id="rId15"/>
    <p:sldId id="283" r:id="rId16"/>
    <p:sldId id="268" r:id="rId17"/>
    <p:sldId id="267" r:id="rId18"/>
    <p:sldId id="266" r:id="rId19"/>
    <p:sldId id="261" r:id="rId20"/>
    <p:sldId id="259" r:id="rId21"/>
    <p:sldId id="286" r:id="rId22"/>
    <p:sldId id="284" r:id="rId23"/>
    <p:sldId id="272" r:id="rId24"/>
    <p:sldId id="288" r:id="rId25"/>
    <p:sldId id="297" r:id="rId26"/>
    <p:sldId id="287" r:id="rId27"/>
    <p:sldId id="291" r:id="rId28"/>
    <p:sldId id="292" r:id="rId29"/>
    <p:sldId id="293" r:id="rId30"/>
    <p:sldId id="295" r:id="rId31"/>
    <p:sldId id="294" r:id="rId32"/>
    <p:sldId id="290" r:id="rId33"/>
    <p:sldId id="296" r:id="rId34"/>
    <p:sldId id="298" r:id="rId35"/>
    <p:sldId id="299" r:id="rId36"/>
    <p:sldId id="300" r:id="rId37"/>
    <p:sldId id="306" r:id="rId38"/>
    <p:sldId id="307" r:id="rId39"/>
    <p:sldId id="308" r:id="rId40"/>
    <p:sldId id="309" r:id="rId41"/>
    <p:sldId id="305" r:id="rId42"/>
    <p:sldId id="301" r:id="rId43"/>
    <p:sldId id="310" r:id="rId44"/>
    <p:sldId id="302" r:id="rId45"/>
    <p:sldId id="304" r:id="rId46"/>
    <p:sldId id="311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F66FF"/>
    <a:srgbClr val="663300"/>
    <a:srgbClr val="A1013A"/>
    <a:srgbClr val="B00058"/>
    <a:srgbClr val="008000"/>
    <a:srgbClr val="6088A0"/>
    <a:srgbClr val="CC0066"/>
    <a:srgbClr val="FF9999"/>
    <a:srgbClr val="FABEF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png"/><Relationship Id="rId18" Type="http://schemas.openxmlformats.org/officeDocument/2006/relationships/image" Target="../media/image107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101.png"/><Relationship Id="rId17" Type="http://schemas.openxmlformats.org/officeDocument/2006/relationships/image" Target="../media/image106.png"/><Relationship Id="rId2" Type="http://schemas.openxmlformats.org/officeDocument/2006/relationships/image" Target="../media/image91.png"/><Relationship Id="rId16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5" Type="http://schemas.openxmlformats.org/officeDocument/2006/relationships/image" Target="../media/image104.png"/><Relationship Id="rId10" Type="http://schemas.openxmlformats.org/officeDocument/2006/relationships/image" Target="../media/image99.png"/><Relationship Id="rId19" Type="http://schemas.openxmlformats.org/officeDocument/2006/relationships/image" Target="../media/image108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Relationship Id="rId14" Type="http://schemas.openxmlformats.org/officeDocument/2006/relationships/image" Target="../media/image10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135.png"/><Relationship Id="rId18" Type="http://schemas.openxmlformats.org/officeDocument/2006/relationships/image" Target="../media/image140.png"/><Relationship Id="rId3" Type="http://schemas.openxmlformats.org/officeDocument/2006/relationships/image" Target="../media/image125.png"/><Relationship Id="rId21" Type="http://schemas.openxmlformats.org/officeDocument/2006/relationships/image" Target="../media/image143.png"/><Relationship Id="rId7" Type="http://schemas.openxmlformats.org/officeDocument/2006/relationships/image" Target="../media/image129.png"/><Relationship Id="rId12" Type="http://schemas.openxmlformats.org/officeDocument/2006/relationships/image" Target="../media/image134.png"/><Relationship Id="rId17" Type="http://schemas.openxmlformats.org/officeDocument/2006/relationships/image" Target="../media/image139.png"/><Relationship Id="rId2" Type="http://schemas.openxmlformats.org/officeDocument/2006/relationships/image" Target="../media/image124.png"/><Relationship Id="rId16" Type="http://schemas.openxmlformats.org/officeDocument/2006/relationships/image" Target="../media/image138.png"/><Relationship Id="rId20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11" Type="http://schemas.openxmlformats.org/officeDocument/2006/relationships/image" Target="../media/image133.png"/><Relationship Id="rId24" Type="http://schemas.openxmlformats.org/officeDocument/2006/relationships/image" Target="../media/image146.png"/><Relationship Id="rId5" Type="http://schemas.openxmlformats.org/officeDocument/2006/relationships/image" Target="../media/image127.png"/><Relationship Id="rId15" Type="http://schemas.openxmlformats.org/officeDocument/2006/relationships/image" Target="../media/image137.png"/><Relationship Id="rId23" Type="http://schemas.openxmlformats.org/officeDocument/2006/relationships/image" Target="../media/image145.png"/><Relationship Id="rId10" Type="http://schemas.openxmlformats.org/officeDocument/2006/relationships/image" Target="../media/image132.png"/><Relationship Id="rId19" Type="http://schemas.openxmlformats.org/officeDocument/2006/relationships/image" Target="../media/image141.png"/><Relationship Id="rId4" Type="http://schemas.openxmlformats.org/officeDocument/2006/relationships/image" Target="../media/image126.png"/><Relationship Id="rId9" Type="http://schemas.openxmlformats.org/officeDocument/2006/relationships/image" Target="../media/image131.png"/><Relationship Id="rId14" Type="http://schemas.openxmlformats.org/officeDocument/2006/relationships/image" Target="../media/image136.png"/><Relationship Id="rId22" Type="http://schemas.openxmlformats.org/officeDocument/2006/relationships/image" Target="../media/image1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7" Type="http://schemas.openxmlformats.org/officeDocument/2006/relationships/image" Target="../media/image151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wmf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7.jpeg"/><Relationship Id="rId5" Type="http://schemas.openxmlformats.org/officeDocument/2006/relationships/image" Target="../media/image166.jpeg"/><Relationship Id="rId4" Type="http://schemas.openxmlformats.org/officeDocument/2006/relationships/image" Target="../media/image16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png"/><Relationship Id="rId13" Type="http://schemas.openxmlformats.org/officeDocument/2006/relationships/image" Target="../media/image179.jpeg"/><Relationship Id="rId3" Type="http://schemas.openxmlformats.org/officeDocument/2006/relationships/image" Target="../media/image169.jpeg"/><Relationship Id="rId7" Type="http://schemas.openxmlformats.org/officeDocument/2006/relationships/image" Target="../media/image173.png"/><Relationship Id="rId12" Type="http://schemas.openxmlformats.org/officeDocument/2006/relationships/image" Target="../media/image178.jpeg"/><Relationship Id="rId2" Type="http://schemas.openxmlformats.org/officeDocument/2006/relationships/image" Target="../media/image168.png"/><Relationship Id="rId16" Type="http://schemas.openxmlformats.org/officeDocument/2006/relationships/image" Target="../media/image1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2.png"/><Relationship Id="rId11" Type="http://schemas.openxmlformats.org/officeDocument/2006/relationships/image" Target="../media/image177.jpeg"/><Relationship Id="rId5" Type="http://schemas.openxmlformats.org/officeDocument/2006/relationships/image" Target="../media/image171.png"/><Relationship Id="rId15" Type="http://schemas.openxmlformats.org/officeDocument/2006/relationships/image" Target="../media/image181.jpeg"/><Relationship Id="rId10" Type="http://schemas.openxmlformats.org/officeDocument/2006/relationships/image" Target="../media/image176.jpeg"/><Relationship Id="rId4" Type="http://schemas.openxmlformats.org/officeDocument/2006/relationships/image" Target="../media/image170.jpeg"/><Relationship Id="rId9" Type="http://schemas.openxmlformats.org/officeDocument/2006/relationships/image" Target="../media/image175.jpeg"/><Relationship Id="rId14" Type="http://schemas.openxmlformats.org/officeDocument/2006/relationships/image" Target="../media/image18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jpeg"/><Relationship Id="rId3" Type="http://schemas.openxmlformats.org/officeDocument/2006/relationships/image" Target="../media/image184.png"/><Relationship Id="rId7" Type="http://schemas.openxmlformats.org/officeDocument/2006/relationships/image" Target="../media/image188.jpe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7.jpeg"/><Relationship Id="rId5" Type="http://schemas.openxmlformats.org/officeDocument/2006/relationships/image" Target="../media/image186.jpeg"/><Relationship Id="rId4" Type="http://schemas.openxmlformats.org/officeDocument/2006/relationships/image" Target="../media/image185.png"/><Relationship Id="rId9" Type="http://schemas.openxmlformats.org/officeDocument/2006/relationships/image" Target="../media/image18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3.png"/><Relationship Id="rId5" Type="http://schemas.openxmlformats.org/officeDocument/2006/relationships/image" Target="../media/image192.png"/><Relationship Id="rId4" Type="http://schemas.openxmlformats.org/officeDocument/2006/relationships/image" Target="../media/image19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6.png"/><Relationship Id="rId4" Type="http://schemas.openxmlformats.org/officeDocument/2006/relationships/image" Target="../media/image19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jpeg"/><Relationship Id="rId3" Type="http://schemas.openxmlformats.org/officeDocument/2006/relationships/image" Target="../media/image198.jpeg"/><Relationship Id="rId7" Type="http://schemas.openxmlformats.org/officeDocument/2006/relationships/image" Target="../media/image202.jpeg"/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1.jpeg"/><Relationship Id="rId5" Type="http://schemas.openxmlformats.org/officeDocument/2006/relationships/image" Target="../media/image200.jpeg"/><Relationship Id="rId4" Type="http://schemas.openxmlformats.org/officeDocument/2006/relationships/image" Target="../media/image199.jpeg"/><Relationship Id="rId9" Type="http://schemas.openxmlformats.org/officeDocument/2006/relationships/image" Target="../media/image204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jpeg"/><Relationship Id="rId3" Type="http://schemas.openxmlformats.org/officeDocument/2006/relationships/image" Target="../media/image206.jpeg"/><Relationship Id="rId7" Type="http://schemas.openxmlformats.org/officeDocument/2006/relationships/image" Target="../media/image210.jpeg"/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9.jpeg"/><Relationship Id="rId5" Type="http://schemas.openxmlformats.org/officeDocument/2006/relationships/image" Target="../media/image208.jpeg"/><Relationship Id="rId4" Type="http://schemas.openxmlformats.org/officeDocument/2006/relationships/image" Target="../media/image20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6.jpeg"/><Relationship Id="rId5" Type="http://schemas.openxmlformats.org/officeDocument/2006/relationships/image" Target="../media/image215.jpeg"/><Relationship Id="rId4" Type="http://schemas.openxmlformats.org/officeDocument/2006/relationships/image" Target="../media/image2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jpeg"/><Relationship Id="rId3" Type="http://schemas.openxmlformats.org/officeDocument/2006/relationships/image" Target="../media/image218.jpeg"/><Relationship Id="rId7" Type="http://schemas.openxmlformats.org/officeDocument/2006/relationships/image" Target="../media/image222.jpeg"/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1.jpeg"/><Relationship Id="rId5" Type="http://schemas.openxmlformats.org/officeDocument/2006/relationships/image" Target="../media/image220.jpeg"/><Relationship Id="rId4" Type="http://schemas.openxmlformats.org/officeDocument/2006/relationships/image" Target="../media/image2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acebook.com/ruscosmetics" TargetMode="External"/><Relationship Id="rId5" Type="http://schemas.openxmlformats.org/officeDocument/2006/relationships/image" Target="../media/image226.png"/><Relationship Id="rId4" Type="http://schemas.openxmlformats.org/officeDocument/2006/relationships/hyperlink" Target="http://vk.com/public50305165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3.jpeg"/><Relationship Id="rId3" Type="http://schemas.openxmlformats.org/officeDocument/2006/relationships/image" Target="../media/image228.png"/><Relationship Id="rId7" Type="http://schemas.openxmlformats.org/officeDocument/2006/relationships/image" Target="../media/image232.png"/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1.png"/><Relationship Id="rId5" Type="http://schemas.openxmlformats.org/officeDocument/2006/relationships/image" Target="../media/image230.png"/><Relationship Id="rId4" Type="http://schemas.openxmlformats.org/officeDocument/2006/relationships/image" Target="../media/image2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9.png"/><Relationship Id="rId4" Type="http://schemas.openxmlformats.org/officeDocument/2006/relationships/image" Target="../media/image23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4.png"/><Relationship Id="rId5" Type="http://schemas.openxmlformats.org/officeDocument/2006/relationships/image" Target="../media/image243.png"/><Relationship Id="rId4" Type="http://schemas.openxmlformats.org/officeDocument/2006/relationships/image" Target="../media/image2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7.png"/><Relationship Id="rId5" Type="http://schemas.openxmlformats.org/officeDocument/2006/relationships/image" Target="../media/image246.png"/><Relationship Id="rId4" Type="http://schemas.openxmlformats.org/officeDocument/2006/relationships/image" Target="../media/image2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0.png"/><Relationship Id="rId5" Type="http://schemas.openxmlformats.org/officeDocument/2006/relationships/image" Target="../media/image249.png"/><Relationship Id="rId4" Type="http://schemas.openxmlformats.org/officeDocument/2006/relationships/image" Target="../media/image24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6.png"/><Relationship Id="rId9" Type="http://schemas.openxmlformats.org/officeDocument/2006/relationships/image" Target="../media/image20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.png"/><Relationship Id="rId3" Type="http://schemas.openxmlformats.org/officeDocument/2006/relationships/image" Target="../media/image241.png"/><Relationship Id="rId7" Type="http://schemas.openxmlformats.org/officeDocument/2006/relationships/image" Target="../media/image254.png"/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3.png"/><Relationship Id="rId5" Type="http://schemas.openxmlformats.org/officeDocument/2006/relationships/image" Target="../media/image252.png"/><Relationship Id="rId10" Type="http://schemas.openxmlformats.org/officeDocument/2006/relationships/image" Target="../media/image257.png"/><Relationship Id="rId4" Type="http://schemas.openxmlformats.org/officeDocument/2006/relationships/image" Target="../media/image251.png"/><Relationship Id="rId9" Type="http://schemas.openxmlformats.org/officeDocument/2006/relationships/image" Target="../media/image25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2.png"/><Relationship Id="rId3" Type="http://schemas.openxmlformats.org/officeDocument/2006/relationships/image" Target="../media/image48.png"/><Relationship Id="rId7" Type="http://schemas.openxmlformats.org/officeDocument/2006/relationships/image" Target="../media/image26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0.png"/><Relationship Id="rId5" Type="http://schemas.openxmlformats.org/officeDocument/2006/relationships/image" Target="../media/image93.png"/><Relationship Id="rId4" Type="http://schemas.openxmlformats.org/officeDocument/2006/relationships/image" Target="../media/image49.png"/><Relationship Id="rId9" Type="http://schemas.openxmlformats.org/officeDocument/2006/relationships/image" Target="../media/image26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jpeg"/><Relationship Id="rId2" Type="http://schemas.openxmlformats.org/officeDocument/2006/relationships/image" Target="../media/image26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7.jpeg"/><Relationship Id="rId5" Type="http://schemas.openxmlformats.org/officeDocument/2006/relationships/image" Target="../media/image266.jpeg"/><Relationship Id="rId4" Type="http://schemas.openxmlformats.org/officeDocument/2006/relationships/image" Target="../media/image18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2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0.png"/><Relationship Id="rId4" Type="http://schemas.openxmlformats.org/officeDocument/2006/relationships/image" Target="../media/image26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1.png"/><Relationship Id="rId4" Type="http://schemas.openxmlformats.org/officeDocument/2006/relationships/image" Target="../media/image15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22.jpe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jpeg"/><Relationship Id="rId1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9.jpeg"/><Relationship Id="rId7" Type="http://schemas.openxmlformats.org/officeDocument/2006/relationships/image" Target="../media/image4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gif"/><Relationship Id="rId4" Type="http://schemas.openxmlformats.org/officeDocument/2006/relationships/image" Target="../media/image53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K:\BrandManagers\Naslednikova\Дизайн\FARA\Fara-Classi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76672"/>
            <a:ext cx="3312368" cy="357183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012160" y="3933056"/>
            <a:ext cx="31318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89001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Крем-краска, 50 мл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89001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Флакон-аппликатор с окислителем, 50 мл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89001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Перчатки, 1 пара</a:t>
            </a:r>
          </a:p>
          <a:p>
            <a:pPr>
              <a:buFont typeface="Wingdings" pitchFamily="2" charset="2"/>
              <a:buChar char="v"/>
            </a:pPr>
            <a:r>
              <a:rPr lang="ru-RU" sz="1400" i="1" dirty="0" smtClean="0">
                <a:solidFill>
                  <a:srgbClr val="89001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dirty="0" smtClean="0">
                <a:solidFill>
                  <a:srgbClr val="89001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Инструкция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89001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новый бальзам «Закрепление цвета» с натуральным экстрактом пчелиного маточного молочка и  100% натуральным маслом арганы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Picture 2" descr="K:\BrandManagers\Naslednikova\Дизайн\FARA\Пикторамма - Арган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17357">
            <a:off x="4323038" y="875782"/>
            <a:ext cx="1602579" cy="1602579"/>
          </a:xfrm>
          <a:prstGeom prst="rect">
            <a:avLst/>
          </a:prstGeom>
          <a:noFill/>
        </p:spPr>
      </p:pic>
      <p:pic>
        <p:nvPicPr>
          <p:cNvPr id="13" name="Picture 2" descr="K:\BrandManagers\Naslednikova\Дизайн\FARA\FARA-Classic-5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96752"/>
            <a:ext cx="1853519" cy="3076379"/>
          </a:xfrm>
          <a:prstGeom prst="rect">
            <a:avLst/>
          </a:prstGeom>
          <a:noFill/>
        </p:spPr>
      </p:pic>
      <p:pic>
        <p:nvPicPr>
          <p:cNvPr id="14" name="Picture 3" descr="K:\BrandManagers\Naslednikova\Дизайн\FARA\FARA-Classic-5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1988840"/>
            <a:ext cx="1952317" cy="3240360"/>
          </a:xfrm>
          <a:prstGeom prst="rect">
            <a:avLst/>
          </a:prstGeom>
          <a:noFill/>
        </p:spPr>
      </p:pic>
      <p:pic>
        <p:nvPicPr>
          <p:cNvPr id="15" name="Изображение 5" descr="FARA-Classic-503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2924944"/>
            <a:ext cx="1817874" cy="3017218"/>
          </a:xfrm>
          <a:prstGeom prst="rect">
            <a:avLst/>
          </a:prstGeom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332656"/>
            <a:ext cx="1800200" cy="590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188640"/>
            <a:ext cx="1944216" cy="92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Солнце 17"/>
          <p:cNvSpPr/>
          <p:nvPr/>
        </p:nvSpPr>
        <p:spPr>
          <a:xfrm rot="20724151">
            <a:off x="745659" y="4511040"/>
            <a:ext cx="1315980" cy="1232706"/>
          </a:xfrm>
          <a:prstGeom prst="sun">
            <a:avLst/>
          </a:prstGeom>
          <a:solidFill>
            <a:srgbClr val="FABEFB"/>
          </a:solidFill>
          <a:ln>
            <a:noFill/>
          </a:ln>
          <a:effectLst>
            <a:softEdge rad="31750"/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rgbClr val="CC0066"/>
                </a:solidFill>
              </a:rPr>
              <a:t> Март-</a:t>
            </a:r>
          </a:p>
          <a:p>
            <a:pPr algn="ctr"/>
            <a:r>
              <a:rPr lang="ru-RU" sz="1200" b="1" dirty="0" smtClean="0">
                <a:solidFill>
                  <a:srgbClr val="CC0066"/>
                </a:solidFill>
              </a:rPr>
              <a:t>апрель </a:t>
            </a:r>
          </a:p>
          <a:p>
            <a:pPr algn="ctr"/>
            <a:r>
              <a:rPr lang="ru-RU" sz="1200" b="1" dirty="0" smtClean="0">
                <a:solidFill>
                  <a:srgbClr val="CC0066"/>
                </a:solidFill>
              </a:rPr>
              <a:t>2013</a:t>
            </a:r>
            <a:endParaRPr lang="ru-RU" sz="12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naslednikova\Мои документы\Мои рисунки\Fara_Natural_комплектац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60648"/>
            <a:ext cx="3744416" cy="4084817"/>
          </a:xfrm>
          <a:prstGeom prst="rect">
            <a:avLst/>
          </a:prstGeom>
          <a:noFill/>
        </p:spPr>
      </p:pic>
      <p:pic>
        <p:nvPicPr>
          <p:cNvPr id="10" name="Picture 2" descr="C:\Documents and Settings\naslednikova\Мои документы\Мои рисунки\FaraN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64296" cy="1563424"/>
          </a:xfrm>
          <a:prstGeom prst="rect">
            <a:avLst/>
          </a:prstGeom>
          <a:noFill/>
        </p:spPr>
      </p:pic>
      <p:pic>
        <p:nvPicPr>
          <p:cNvPr id="12" name="Picture 3" descr="K:\BrandManagers\Naslednikova\PNG\3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836712"/>
            <a:ext cx="2285984" cy="5421470"/>
          </a:xfrm>
          <a:prstGeom prst="rect">
            <a:avLst/>
          </a:prstGeom>
          <a:noFill/>
        </p:spPr>
      </p:pic>
      <p:pic>
        <p:nvPicPr>
          <p:cNvPr id="13" name="Picture 2" descr="K:\BrandManagers\Naslednikova\PNG\3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124744"/>
            <a:ext cx="2286016" cy="5493550"/>
          </a:xfrm>
          <a:prstGeom prst="rect">
            <a:avLst/>
          </a:prstGeom>
          <a:noFill/>
        </p:spPr>
      </p:pic>
      <p:pic>
        <p:nvPicPr>
          <p:cNvPr id="14" name="Picture 3" descr="K:\BrandManagers\Naslednikova\PNG\30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980728"/>
            <a:ext cx="2457355" cy="551827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6372200" y="4293096"/>
            <a:ext cx="31318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Крем-краска, 45 мл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Флакон-аппликатор с окислителем, 45 мл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Перчатки, 1 пара</a:t>
            </a:r>
          </a:p>
          <a:p>
            <a:pPr>
              <a:buFont typeface="Wingdings" pitchFamily="2" charset="2"/>
              <a:buChar char="v"/>
            </a:pPr>
            <a:r>
              <a:rPr lang="ru-RU" sz="1400" i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Инструкция</a:t>
            </a:r>
          </a:p>
        </p:txBody>
      </p:sp>
      <p:sp>
        <p:nvSpPr>
          <p:cNvPr id="16" name="Солнце 15"/>
          <p:cNvSpPr/>
          <p:nvPr/>
        </p:nvSpPr>
        <p:spPr>
          <a:xfrm rot="20724151">
            <a:off x="7693923" y="334575"/>
            <a:ext cx="1315980" cy="1232706"/>
          </a:xfrm>
          <a:prstGeom prst="sun">
            <a:avLst/>
          </a:prstGeom>
          <a:solidFill>
            <a:srgbClr val="92D050"/>
          </a:solidFill>
          <a:ln>
            <a:noFill/>
          </a:ln>
          <a:effectLst>
            <a:softEdge rad="31750"/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</a:rPr>
              <a:t> Июль</a:t>
            </a:r>
          </a:p>
          <a:p>
            <a:pPr algn="ctr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</a:rPr>
              <a:t>2013</a:t>
            </a:r>
            <a:endParaRPr lang="ru-RU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16287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83768" y="188640"/>
            <a:ext cx="3929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ТАЙНА СОВЕРШЕСТВА ВАШИХ ВОЛОС</a:t>
            </a:r>
            <a:endParaRPr lang="ru-RU" dirty="0"/>
          </a:p>
        </p:txBody>
      </p:sp>
      <p:pic>
        <p:nvPicPr>
          <p:cNvPr id="8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620688"/>
            <a:ext cx="2417762" cy="567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92696"/>
            <a:ext cx="2420938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276872"/>
            <a:ext cx="2332037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2420888"/>
            <a:ext cx="1080120" cy="3539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8" name="Солнце 17"/>
          <p:cNvSpPr/>
          <p:nvPr/>
        </p:nvSpPr>
        <p:spPr>
          <a:xfrm rot="20724151">
            <a:off x="3536240" y="1612932"/>
            <a:ext cx="1154141" cy="1071276"/>
          </a:xfrm>
          <a:prstGeom prst="sun">
            <a:avLst/>
          </a:prstGeom>
          <a:solidFill>
            <a:srgbClr val="9999FF"/>
          </a:solidFill>
          <a:ln>
            <a:noFill/>
          </a:ln>
          <a:effectLst>
            <a:softEdge rad="31750"/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>
            <a:noAutofit/>
          </a:bodyPr>
          <a:lstStyle/>
          <a:p>
            <a:pPr algn="ctr"/>
            <a:r>
              <a:rPr lang="ru-RU" sz="1000" b="1" dirty="0" smtClean="0">
                <a:solidFill>
                  <a:srgbClr val="CC0066"/>
                </a:solidFill>
              </a:rPr>
              <a:t>Сентябрь </a:t>
            </a:r>
          </a:p>
          <a:p>
            <a:pPr algn="ctr"/>
            <a:r>
              <a:rPr lang="ru-RU" sz="1000" b="1" dirty="0" smtClean="0">
                <a:solidFill>
                  <a:srgbClr val="CC0066"/>
                </a:solidFill>
              </a:rPr>
              <a:t>2013</a:t>
            </a:r>
            <a:endParaRPr lang="ru-RU" sz="1000" b="1" dirty="0">
              <a:solidFill>
                <a:srgbClr val="CC0066"/>
              </a:solidFill>
            </a:endParaRPr>
          </a:p>
        </p:txBody>
      </p:sp>
      <p:sp>
        <p:nvSpPr>
          <p:cNvPr id="19" name="Солнце 18"/>
          <p:cNvSpPr/>
          <p:nvPr/>
        </p:nvSpPr>
        <p:spPr>
          <a:xfrm rot="20724151">
            <a:off x="1231983" y="1684940"/>
            <a:ext cx="1154141" cy="1071276"/>
          </a:xfrm>
          <a:prstGeom prst="sun">
            <a:avLst/>
          </a:prstGeom>
          <a:solidFill>
            <a:srgbClr val="9999FF"/>
          </a:solidFill>
          <a:ln>
            <a:noFill/>
          </a:ln>
          <a:effectLst>
            <a:softEdge rad="31750"/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>
            <a:normAutofit fontScale="25000" lnSpcReduction="20000"/>
          </a:bodyPr>
          <a:lstStyle/>
          <a:p>
            <a:pPr algn="ctr"/>
            <a:r>
              <a:rPr lang="ru-RU" sz="900" b="1" dirty="0" smtClean="0">
                <a:solidFill>
                  <a:srgbClr val="CC0066"/>
                </a:solidFill>
              </a:rPr>
              <a:t> </a:t>
            </a:r>
            <a:r>
              <a:rPr lang="ru-RU" sz="4000" b="1" dirty="0" smtClean="0">
                <a:solidFill>
                  <a:srgbClr val="CC0066"/>
                </a:solidFill>
              </a:rPr>
              <a:t>Февраль – </a:t>
            </a:r>
          </a:p>
          <a:p>
            <a:pPr algn="ctr"/>
            <a:r>
              <a:rPr lang="ru-RU" sz="4000" b="1" dirty="0" smtClean="0">
                <a:solidFill>
                  <a:srgbClr val="CC0066"/>
                </a:solidFill>
              </a:rPr>
              <a:t>Апрель</a:t>
            </a:r>
          </a:p>
          <a:p>
            <a:pPr algn="ctr"/>
            <a:r>
              <a:rPr lang="ru-RU" sz="4000" b="1" dirty="0" smtClean="0">
                <a:solidFill>
                  <a:srgbClr val="CC0066"/>
                </a:solidFill>
              </a:rPr>
              <a:t>2013</a:t>
            </a:r>
            <a:endParaRPr lang="ru-RU" sz="4000" b="1" dirty="0">
              <a:solidFill>
                <a:srgbClr val="CC0066"/>
              </a:solidFill>
            </a:endParaRPr>
          </a:p>
        </p:txBody>
      </p:sp>
      <p:pic>
        <p:nvPicPr>
          <p:cNvPr id="9" name="Picture 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7744" y="2204864"/>
            <a:ext cx="2371725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M:\--Work--\КАТАЛОГ Подарочные наборы 2014\Подарочные ныборы JPG\FA set shining colo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548680"/>
            <a:ext cx="3048000" cy="2763837"/>
          </a:xfrm>
          <a:prstGeom prst="rect">
            <a:avLst/>
          </a:prstGeom>
          <a:noFill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504" y="116632"/>
            <a:ext cx="25209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76056" y="3140968"/>
            <a:ext cx="3179762" cy="30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Солнце 23"/>
          <p:cNvSpPr/>
          <p:nvPr/>
        </p:nvSpPr>
        <p:spPr>
          <a:xfrm rot="20724151">
            <a:off x="7814732" y="2226860"/>
            <a:ext cx="1490653" cy="1352609"/>
          </a:xfrm>
          <a:prstGeom prst="sun">
            <a:avLst/>
          </a:prstGeom>
          <a:solidFill>
            <a:srgbClr val="9999FF"/>
          </a:solidFill>
          <a:ln>
            <a:noFill/>
          </a:ln>
          <a:effectLst>
            <a:softEdge rad="31750"/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>
            <a:noAutofit/>
          </a:bodyPr>
          <a:lstStyle/>
          <a:p>
            <a:pPr algn="ctr"/>
            <a:r>
              <a:rPr lang="ru-RU" sz="1000" b="1" dirty="0" smtClean="0">
                <a:solidFill>
                  <a:srgbClr val="CC0066"/>
                </a:solidFill>
              </a:rPr>
              <a:t>ПОДАРОЧНЫЕ </a:t>
            </a:r>
          </a:p>
          <a:p>
            <a:pPr algn="ctr"/>
            <a:r>
              <a:rPr lang="ru-RU" sz="1000" b="1" dirty="0" smtClean="0">
                <a:solidFill>
                  <a:srgbClr val="CC0066"/>
                </a:solidFill>
              </a:rPr>
              <a:t>НАБОРЫ</a:t>
            </a:r>
          </a:p>
          <a:p>
            <a:pPr algn="ctr"/>
            <a:r>
              <a:rPr lang="ru-RU" sz="1000" b="1" dirty="0" smtClean="0">
                <a:solidFill>
                  <a:srgbClr val="CC0066"/>
                </a:solidFill>
              </a:rPr>
              <a:t> СЕЗОНА</a:t>
            </a:r>
          </a:p>
          <a:p>
            <a:pPr algn="ctr"/>
            <a:r>
              <a:rPr lang="ru-RU" sz="1000" b="1" dirty="0" smtClean="0">
                <a:solidFill>
                  <a:srgbClr val="CC0066"/>
                </a:solidFill>
              </a:rPr>
              <a:t> 2013-2014</a:t>
            </a:r>
            <a:endParaRPr lang="ru-RU" sz="10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95736" y="0"/>
            <a:ext cx="41948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</a:rPr>
              <a:t>Impression Plus</a:t>
            </a:r>
            <a:endParaRPr lang="ru-RU" sz="4800" dirty="0"/>
          </a:p>
        </p:txBody>
      </p:sp>
      <p:pic>
        <p:nvPicPr>
          <p:cNvPr id="6" name="Рисунок 11" descr="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844824"/>
            <a:ext cx="4283968" cy="3727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9" descr="17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43608" y="711400"/>
            <a:ext cx="4176464" cy="3634066"/>
          </a:xfrm>
          <a:prstGeom prst="rect">
            <a:avLst/>
          </a:prstGeom>
        </p:spPr>
      </p:pic>
      <p:pic>
        <p:nvPicPr>
          <p:cNvPr id="8" name="Содержимое 8" descr="8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-756592" y="1916832"/>
            <a:ext cx="4104456" cy="3571667"/>
          </a:xfrm>
          <a:prstGeom prst="rect">
            <a:avLst/>
          </a:prstGeom>
        </p:spPr>
      </p:pic>
      <p:pic>
        <p:nvPicPr>
          <p:cNvPr id="10" name="Содержимое 4" descr="комплектация_мал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724128" y="0"/>
            <a:ext cx="3600400" cy="357888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119664" y="3429000"/>
            <a:ext cx="30243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5A022A"/>
                </a:solidFill>
              </a:rPr>
              <a:t>Крем-краска в тубе 45 мл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5A022A"/>
                </a:solidFill>
              </a:rPr>
              <a:t>Окислитель во флаконе 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5A022A"/>
                </a:solidFill>
              </a:rPr>
              <a:t>    с аппликатором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5A022A"/>
                </a:solidFill>
              </a:rPr>
              <a:t>Инструкция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5A022A"/>
                </a:solidFill>
              </a:rPr>
              <a:t>Перчатки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5A022A"/>
                </a:solidFill>
              </a:rPr>
              <a:t>Бальзам для волос «Закрепление цвета» 15 мл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8640"/>
            <a:ext cx="2707291" cy="764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4293096"/>
            <a:ext cx="1368152" cy="132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4427984" y="5589240"/>
            <a:ext cx="1789977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CC0066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Апрель 2013</a:t>
            </a:r>
            <a:endParaRPr lang="ru-RU" sz="2000" b="1" spc="150" dirty="0">
              <a:ln w="11430"/>
              <a:solidFill>
                <a:srgbClr val="CC0066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IMG_0269_sm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988840"/>
            <a:ext cx="1944216" cy="1371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3" descr="IMG_0260_sm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32656"/>
            <a:ext cx="2160240" cy="150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0"/>
            <a:ext cx="2376264" cy="1301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2" descr="IMG_0256_smal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7" y="477719"/>
            <a:ext cx="2057371" cy="1488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2" descr="IMG_0262_smal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2060848"/>
            <a:ext cx="2155118" cy="149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1688293"/>
            <a:ext cx="1080120" cy="197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3729" y="1124744"/>
            <a:ext cx="1099776" cy="2008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504" y="1700808"/>
            <a:ext cx="1080120" cy="1972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7584" y="1124744"/>
            <a:ext cx="1092923" cy="19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1960" y="764704"/>
            <a:ext cx="79873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419872" y="764704"/>
            <a:ext cx="79558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7544" y="3573016"/>
            <a:ext cx="1152128" cy="272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47664" y="3573016"/>
            <a:ext cx="1152128" cy="272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27784" y="3573016"/>
            <a:ext cx="1152128" cy="2723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707904" y="3573016"/>
            <a:ext cx="1152128" cy="2723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7" descr="C:\Documents and Settings\lyachova\Рабочий стол\Визуалы\Крем-дезолорант для ног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236296" y="3789040"/>
            <a:ext cx="1080120" cy="2092733"/>
          </a:xfrm>
          <a:prstGeom prst="rect">
            <a:avLst/>
          </a:prstGeom>
          <a:noFill/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652120" y="3573016"/>
            <a:ext cx="661330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300192" y="3573016"/>
            <a:ext cx="666643" cy="2658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" name="Пятно 1 60"/>
          <p:cNvSpPr/>
          <p:nvPr/>
        </p:nvSpPr>
        <p:spPr>
          <a:xfrm>
            <a:off x="827584" y="2780928"/>
            <a:ext cx="1080120" cy="864096"/>
          </a:xfrm>
          <a:prstGeom prst="irregularSeal1">
            <a:avLst/>
          </a:prstGeom>
          <a:solidFill>
            <a:schemeClr val="bg2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Январь</a:t>
            </a:r>
          </a:p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2013</a:t>
            </a:r>
            <a:endParaRPr lang="ru-RU" sz="1000" b="1" dirty="0">
              <a:solidFill>
                <a:srgbClr val="0070C0"/>
              </a:solidFill>
            </a:endParaRPr>
          </a:p>
        </p:txBody>
      </p:sp>
      <p:sp>
        <p:nvSpPr>
          <p:cNvPr id="63" name="Пятно 1 62"/>
          <p:cNvSpPr/>
          <p:nvPr/>
        </p:nvSpPr>
        <p:spPr>
          <a:xfrm>
            <a:off x="2123728" y="3573016"/>
            <a:ext cx="1080120" cy="864096"/>
          </a:xfrm>
          <a:prstGeom prst="irregularSeal1">
            <a:avLst/>
          </a:prstGeom>
          <a:solidFill>
            <a:schemeClr val="bg2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Май</a:t>
            </a:r>
          </a:p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2013</a:t>
            </a:r>
            <a:endParaRPr lang="ru-RU" sz="1000" b="1" dirty="0">
              <a:solidFill>
                <a:srgbClr val="0070C0"/>
              </a:solidFill>
            </a:endParaRPr>
          </a:p>
        </p:txBody>
      </p:sp>
      <p:sp>
        <p:nvSpPr>
          <p:cNvPr id="64" name="Пятно 1 63"/>
          <p:cNvSpPr/>
          <p:nvPr/>
        </p:nvSpPr>
        <p:spPr>
          <a:xfrm>
            <a:off x="7956376" y="3645024"/>
            <a:ext cx="1080120" cy="864096"/>
          </a:xfrm>
          <a:prstGeom prst="irregularSeal1">
            <a:avLst/>
          </a:prstGeom>
          <a:solidFill>
            <a:schemeClr val="bg2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Январь</a:t>
            </a:r>
          </a:p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2013</a:t>
            </a:r>
            <a:endParaRPr lang="ru-RU" sz="1000" b="1" dirty="0">
              <a:solidFill>
                <a:srgbClr val="0070C0"/>
              </a:solidFill>
            </a:endParaRPr>
          </a:p>
        </p:txBody>
      </p:sp>
      <p:sp>
        <p:nvSpPr>
          <p:cNvPr id="65" name="Пятно 1 64"/>
          <p:cNvSpPr/>
          <p:nvPr/>
        </p:nvSpPr>
        <p:spPr>
          <a:xfrm>
            <a:off x="3707904" y="404664"/>
            <a:ext cx="1080120" cy="864096"/>
          </a:xfrm>
          <a:prstGeom prst="irregularSeal1">
            <a:avLst/>
          </a:prstGeom>
          <a:solidFill>
            <a:schemeClr val="bg2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Июль</a:t>
            </a:r>
          </a:p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2013</a:t>
            </a:r>
            <a:endParaRPr lang="ru-RU" sz="1000" b="1" dirty="0">
              <a:solidFill>
                <a:srgbClr val="0070C0"/>
              </a:solidFill>
            </a:endParaRPr>
          </a:p>
        </p:txBody>
      </p:sp>
      <p:sp>
        <p:nvSpPr>
          <p:cNvPr id="66" name="Пятно 1 65"/>
          <p:cNvSpPr/>
          <p:nvPr/>
        </p:nvSpPr>
        <p:spPr>
          <a:xfrm>
            <a:off x="4932040" y="3573016"/>
            <a:ext cx="1080120" cy="864096"/>
          </a:xfrm>
          <a:prstGeom prst="irregularSeal1">
            <a:avLst/>
          </a:prstGeom>
          <a:solidFill>
            <a:schemeClr val="bg2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Август</a:t>
            </a:r>
          </a:p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2013</a:t>
            </a:r>
            <a:endParaRPr lang="ru-RU" sz="1000" b="1" dirty="0">
              <a:solidFill>
                <a:srgbClr val="0070C0"/>
              </a:solidFill>
            </a:endParaRPr>
          </a:p>
        </p:txBody>
      </p:sp>
      <p:sp>
        <p:nvSpPr>
          <p:cNvPr id="67" name="Пятно 1 66"/>
          <p:cNvSpPr/>
          <p:nvPr/>
        </p:nvSpPr>
        <p:spPr>
          <a:xfrm>
            <a:off x="7956376" y="1484784"/>
            <a:ext cx="1187624" cy="864096"/>
          </a:xfrm>
          <a:prstGeom prst="irregularSeal1">
            <a:avLst/>
          </a:prstGeom>
          <a:solidFill>
            <a:schemeClr val="bg2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Декабрь</a:t>
            </a:r>
          </a:p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2013</a:t>
            </a:r>
            <a:endParaRPr lang="ru-RU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2376264" cy="1301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32656"/>
            <a:ext cx="2592288" cy="312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116025"/>
            <a:ext cx="2664296" cy="2329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1124744"/>
            <a:ext cx="2792561" cy="2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256" y="3429000"/>
            <a:ext cx="2376264" cy="25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3429000"/>
            <a:ext cx="2340768" cy="249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5008" y="3429000"/>
            <a:ext cx="2366504" cy="252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39744" y="3429000"/>
            <a:ext cx="2371704" cy="2532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Пятно 1 32"/>
          <p:cNvSpPr/>
          <p:nvPr/>
        </p:nvSpPr>
        <p:spPr>
          <a:xfrm>
            <a:off x="5652120" y="260648"/>
            <a:ext cx="2016224" cy="1368152"/>
          </a:xfrm>
          <a:prstGeom prst="irregularSeal1">
            <a:avLst/>
          </a:prstGeom>
          <a:solidFill>
            <a:schemeClr val="bg2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ПОДАРОЧНЫЕ НАБОРЫ СЕЗОНА</a:t>
            </a:r>
          </a:p>
          <a:p>
            <a:pPr algn="ctr"/>
            <a:r>
              <a:rPr lang="ru-RU" sz="1000" b="1" dirty="0" smtClean="0">
                <a:solidFill>
                  <a:srgbClr val="0070C0"/>
                </a:solidFill>
              </a:rPr>
              <a:t>2013-2014</a:t>
            </a:r>
            <a:endParaRPr lang="ru-RU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3" descr="Man-of-Steel-214426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88640"/>
            <a:ext cx="4680520" cy="1179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5681927" cy="406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195289" cy="16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 descr="M:\--Work--\КАТАЛОГ Подарочные наборы 2014\Подарочные ныборы JPG\SM set character and boldnes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1412776"/>
            <a:ext cx="2236908" cy="2232248"/>
          </a:xfrm>
          <a:prstGeom prst="rect">
            <a:avLst/>
          </a:prstGeom>
          <a:noFill/>
        </p:spPr>
      </p:pic>
      <p:pic>
        <p:nvPicPr>
          <p:cNvPr id="14339" name="Picture 3" descr="M:\--Work--\КАТАЛОГ Подарочные наборы 2014\Подарочные ныборы JPG\SM set force and wil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3650202"/>
            <a:ext cx="2232248" cy="2210158"/>
          </a:xfrm>
          <a:prstGeom prst="rect">
            <a:avLst/>
          </a:prstGeom>
          <a:noFill/>
        </p:spPr>
      </p:pic>
      <p:sp>
        <p:nvSpPr>
          <p:cNvPr id="20" name="Пятно 2 19"/>
          <p:cNvSpPr/>
          <p:nvPr/>
        </p:nvSpPr>
        <p:spPr>
          <a:xfrm>
            <a:off x="2555776" y="1052736"/>
            <a:ext cx="864096" cy="86409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 rot="19773975">
            <a:off x="2645422" y="1246303"/>
            <a:ext cx="6222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Июнь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2013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2" name="Пятно 2 21"/>
          <p:cNvSpPr/>
          <p:nvPr/>
        </p:nvSpPr>
        <p:spPr>
          <a:xfrm>
            <a:off x="7559824" y="2420888"/>
            <a:ext cx="1584176" cy="115212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 rot="19773975">
            <a:off x="7632478" y="2711064"/>
            <a:ext cx="1321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ПОДАРОЧНЫЕ НАБОРЫ СЕЗОНА 2013-2014</a:t>
            </a:r>
            <a:endParaRPr lang="ru-RU" sz="1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M:\--Work--\---SUPERMAN---\Work\Детский\Visuals\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5904656" cy="4293946"/>
          </a:xfrm>
          <a:prstGeom prst="rect">
            <a:avLst/>
          </a:prstGeom>
          <a:noFill/>
        </p:spPr>
      </p:pic>
      <p:sp>
        <p:nvSpPr>
          <p:cNvPr id="16" name="Пятно 2 15"/>
          <p:cNvSpPr/>
          <p:nvPr/>
        </p:nvSpPr>
        <p:spPr>
          <a:xfrm>
            <a:off x="899592" y="1700808"/>
            <a:ext cx="864096" cy="86409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 rot="19773975">
            <a:off x="989238" y="1894375"/>
            <a:ext cx="6222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Июнь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2013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95289" cy="16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 descr="M:\--Work--\КАТАЛОГ Подарочные наборы 2014\Подарочные ныборы JPG\SM set bold he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60648"/>
            <a:ext cx="2802911" cy="2592288"/>
          </a:xfrm>
          <a:prstGeom prst="rect">
            <a:avLst/>
          </a:prstGeom>
          <a:noFill/>
        </p:spPr>
      </p:pic>
      <p:pic>
        <p:nvPicPr>
          <p:cNvPr id="13317" name="Picture 5" descr="M:\--Work--\КАТАЛОГ Подарочные наборы 2014\Подарочные ныборы JPG\SM set young he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2996952"/>
            <a:ext cx="2880320" cy="2576086"/>
          </a:xfrm>
          <a:prstGeom prst="rect">
            <a:avLst/>
          </a:prstGeom>
          <a:noFill/>
        </p:spPr>
      </p:pic>
      <p:sp>
        <p:nvSpPr>
          <p:cNvPr id="28" name="Пятно 2 27"/>
          <p:cNvSpPr/>
          <p:nvPr/>
        </p:nvSpPr>
        <p:spPr>
          <a:xfrm>
            <a:off x="4644008" y="548680"/>
            <a:ext cx="1584176" cy="115212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 rot="19773975">
            <a:off x="4716662" y="838856"/>
            <a:ext cx="1321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ПОДАРОЧНЫЕ НАБОРЫ СЕЗОНА 2013-2014</a:t>
            </a:r>
            <a:endParaRPr lang="ru-RU" sz="1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 descr="W:\--Work--\Winx\Пеномойка\-New style 2013-\girls_png\flor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-315416"/>
            <a:ext cx="3679644" cy="3312368"/>
          </a:xfrm>
          <a:prstGeom prst="rect">
            <a:avLst/>
          </a:prstGeom>
          <a:noFill/>
        </p:spPr>
      </p:pic>
      <p:pic>
        <p:nvPicPr>
          <p:cNvPr id="5" name="Picture 3" descr="W:\--Work--\Winx\Пеномойка\-New style 2013-\girls_png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171400"/>
            <a:ext cx="2640013" cy="2030413"/>
          </a:xfrm>
          <a:prstGeom prst="rect">
            <a:avLst/>
          </a:prstGeom>
          <a:noFill/>
        </p:spPr>
      </p:pic>
      <p:pic>
        <p:nvPicPr>
          <p:cNvPr id="6" name="Picture 2" descr="W:\--Work--\Winx\Пеномойка\-New style 2013-\визуалы\PNG\Детский-шампунь-для-волос-Концентрат-волшебной-силы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5232" y="548681"/>
            <a:ext cx="1252632" cy="194421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2" descr="W:\--Work--\Winx\Пеномойка\-New style 2013-\визуалы\PNG\Детский-шампунь-гель-пена-Волшебная-сила-природы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2420888"/>
            <a:ext cx="1159841" cy="18002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2" descr="W:\--Work--\Winx\Пеномойка\-New style 2013-\визуалы\PNG\Детский-гель-для-душа-Королевство-фантазий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2348879"/>
            <a:ext cx="1224136" cy="189999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2" descr="W:\--Work--\Winx\Пеномойка\-New style 2013-\визуалы\PNG\Детская-гель-пена-для-душа-Магический-коктейль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9632" y="2348880"/>
            <a:ext cx="1224136" cy="18999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2" descr="W:\--Work--\Winx\Пеномойка\-New style 2013-\визуалы\PNG\Детская-пена-для-ванн-Волшебное-превращение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736" y="2348880"/>
            <a:ext cx="1224136" cy="18999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2" descr="W:\--Work--\Winx\Пеномойка\-New style 2013-\визуалы\PNG\Tuba_Детский-крем-для-рук_-Магический-сбор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2492896"/>
            <a:ext cx="1008112" cy="1821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2" descr="W:\--Work--\Winx\Пеномойка\-New style 2013-\визуалы\PNG\Tuba_Детский-крем-для-лица_-Эликсир-для-кожи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56176" y="2492896"/>
            <a:ext cx="1008112" cy="183293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2" descr="W:\--Work--\Winx\Пеномойка\-New style 2013-\визуалы\PNG\Детский-спрей-для-волос-Магия-волшебства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20096" y="332657"/>
            <a:ext cx="1208088" cy="230425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" descr="W:\--Work--\Winx\Пеномойка\-New style 2013-\визуалы\PNG\Детский-бальзам-для-волос-Волшебный-уход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31330" y="548681"/>
            <a:ext cx="1252638" cy="194421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12" descr="W:\--Work--\Winx\Пеномойка\-New style 2013-\визуалы\PNG\Детский-шампунь-гель-для-волос-и-тела-Волшебная-сила-фруктов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6837" y="2348880"/>
            <a:ext cx="1207163" cy="187364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2843808" y="188640"/>
            <a:ext cx="2376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  <a:defRPr/>
            </a:pPr>
            <a:r>
              <a:rPr lang="ru-RU" sz="1400" b="1" dirty="0" smtClean="0">
                <a:solidFill>
                  <a:srgbClr val="CC0066"/>
                </a:solidFill>
              </a:rPr>
              <a:t>ВОЛШЕБНЫЙ УХОД ЗА ВОЛОСАМИ</a:t>
            </a:r>
            <a:endParaRPr lang="ru-RU" sz="1400" b="1" dirty="0">
              <a:solidFill>
                <a:srgbClr val="CC0066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07504" y="4869160"/>
            <a:ext cx="24300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 smtClean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948264" y="1988840"/>
            <a:ext cx="24981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  <a:defRPr/>
            </a:pPr>
            <a:r>
              <a:rPr lang="ru-RU" sz="1400" b="1" dirty="0" smtClean="0">
                <a:solidFill>
                  <a:srgbClr val="CC0066"/>
                </a:solidFill>
              </a:rPr>
              <a:t>ВОЛШЕБНЫЙ УХОД ЗА ВОЛОСАМИ И ТЕЛОМ</a:t>
            </a:r>
            <a:endParaRPr lang="ru-RU" sz="1400" b="1" dirty="0">
              <a:solidFill>
                <a:srgbClr val="CC0066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11560" y="1772816"/>
            <a:ext cx="133889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Char char="•"/>
              <a:defRPr/>
            </a:pPr>
            <a:r>
              <a:rPr lang="ru-RU" sz="1400" b="1" dirty="0" smtClean="0">
                <a:solidFill>
                  <a:srgbClr val="CC0066"/>
                </a:solidFill>
              </a:rPr>
              <a:t>ВОЛШЕБНЫЙ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CC0066"/>
                </a:solidFill>
              </a:rPr>
              <a:t>УХОД ДЛЯ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CC0066"/>
                </a:solidFill>
              </a:rPr>
              <a:t>ЛИЦА И ТЕЛА</a:t>
            </a:r>
            <a:endParaRPr lang="ru-RU" sz="1400" b="1" dirty="0">
              <a:solidFill>
                <a:srgbClr val="CC0066"/>
              </a:solidFill>
            </a:endParaRPr>
          </a:p>
        </p:txBody>
      </p:sp>
      <p:pic>
        <p:nvPicPr>
          <p:cNvPr id="59" name="Рисунок 58" descr="Shadow_Inei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652120" y="4509120"/>
            <a:ext cx="1368000" cy="1368000"/>
          </a:xfrm>
          <a:prstGeom prst="rect">
            <a:avLst/>
          </a:prstGeom>
        </p:spPr>
      </p:pic>
      <p:pic>
        <p:nvPicPr>
          <p:cNvPr id="8" name="Picture 11" descr="W:\--Work--\Winx\Пеномойка\-New style 2013-\визуалы\PNG\Детский-шампунь-бальзам-для-волос-Сила-красоты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109394" y="545478"/>
            <a:ext cx="1254693" cy="194741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2" descr="W:\--Work--\Winx\Пеномойка\-New style 2013-\визуалы\PNG\Детское-жидкое-мыло-для-рук-и-лица_Волшебные-грезы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347864" y="2276872"/>
            <a:ext cx="1152128" cy="196704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penka_volshebnoe_prikosnovenie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67944" y="2276872"/>
            <a:ext cx="1344166" cy="2015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W:\--Work--\Winx\Пеномойка\-New style 2013-\визуалы\PNG\Детское жидкое мыло для рук Школа волшебниц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04048" y="2253386"/>
            <a:ext cx="1152128" cy="196753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Тени Небесно-голубой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804248" y="4293096"/>
            <a:ext cx="1008112" cy="146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Тени Розовый жемчуг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740352" y="4509120"/>
            <a:ext cx="936104" cy="1357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2" descr="C:\Documents and Settings\loseva\Рабочий стол\Grapefruit_small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403649" y="4175798"/>
            <a:ext cx="1656184" cy="2004965"/>
          </a:xfrm>
          <a:prstGeom prst="rect">
            <a:avLst/>
          </a:prstGeom>
          <a:noFill/>
        </p:spPr>
      </p:pic>
      <p:pic>
        <p:nvPicPr>
          <p:cNvPr id="49" name="Picture 13" descr="C:\Documents and Settings\loseva\Рабочий стол\Mango_small.pn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699792" y="4221088"/>
            <a:ext cx="1654704" cy="2003172"/>
          </a:xfrm>
          <a:prstGeom prst="rect">
            <a:avLst/>
          </a:prstGeom>
          <a:noFill/>
        </p:spPr>
      </p:pic>
      <p:pic>
        <p:nvPicPr>
          <p:cNvPr id="50" name="Picture 14" descr="C:\Documents and Settings\loseva\Рабочий стол\Banana_small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07504" y="4149080"/>
            <a:ext cx="1681237" cy="2035293"/>
          </a:xfrm>
          <a:prstGeom prst="rect">
            <a:avLst/>
          </a:prstGeom>
          <a:noFill/>
        </p:spPr>
      </p:pic>
      <p:pic>
        <p:nvPicPr>
          <p:cNvPr id="52" name="Picture 15" descr="C:\Documents and Settings\loseva\Рабочий стол\Apple_small.pn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995936" y="4221088"/>
            <a:ext cx="1645424" cy="1991938"/>
          </a:xfrm>
          <a:prstGeom prst="rect">
            <a:avLst/>
          </a:prstGeom>
          <a:noFill/>
        </p:spPr>
      </p:pic>
      <p:sp>
        <p:nvSpPr>
          <p:cNvPr id="53" name="Прямоугольник 52"/>
          <p:cNvSpPr/>
          <p:nvPr/>
        </p:nvSpPr>
        <p:spPr>
          <a:xfrm>
            <a:off x="2915816" y="5949280"/>
            <a:ext cx="31886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Char char="•"/>
              <a:defRPr/>
            </a:pPr>
            <a:r>
              <a:rPr lang="ru-RU" sz="1400" b="1" dirty="0" smtClean="0">
                <a:solidFill>
                  <a:schemeClr val="bg1"/>
                </a:solidFill>
              </a:rPr>
              <a:t>МЕРЦАЮЩЕЕ МЫЛО и ТЕНИ ДЛЯ ВЕК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54" name="Выноска-облако 53"/>
          <p:cNvSpPr/>
          <p:nvPr/>
        </p:nvSpPr>
        <p:spPr>
          <a:xfrm>
            <a:off x="5868144" y="2276872"/>
            <a:ext cx="1080120" cy="504056"/>
          </a:xfrm>
          <a:prstGeom prst="cloudCallout">
            <a:avLst>
              <a:gd name="adj1" fmla="val 66999"/>
              <a:gd name="adj2" fmla="val -23592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5">
                    <a:lumMod val="75000"/>
                  </a:schemeClr>
                </a:solidFill>
              </a:rPr>
              <a:t>Сентябрь 2013</a:t>
            </a:r>
            <a:endParaRPr lang="ru-RU" sz="1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5" name="Выноска-облако 54"/>
          <p:cNvSpPr/>
          <p:nvPr/>
        </p:nvSpPr>
        <p:spPr>
          <a:xfrm>
            <a:off x="6660232" y="5661248"/>
            <a:ext cx="1080120" cy="504056"/>
          </a:xfrm>
          <a:prstGeom prst="cloudCallout">
            <a:avLst>
              <a:gd name="adj1" fmla="val 66999"/>
              <a:gd name="adj2" fmla="val -23592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5">
                    <a:lumMod val="75000"/>
                  </a:schemeClr>
                </a:solidFill>
              </a:rPr>
              <a:t>Декабрь2013</a:t>
            </a:r>
            <a:endParaRPr lang="ru-RU" sz="1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6" name="Выноска-облако 55"/>
          <p:cNvSpPr/>
          <p:nvPr/>
        </p:nvSpPr>
        <p:spPr>
          <a:xfrm>
            <a:off x="971600" y="5805264"/>
            <a:ext cx="1080120" cy="504056"/>
          </a:xfrm>
          <a:prstGeom prst="cloudCallout">
            <a:avLst>
              <a:gd name="adj1" fmla="val 86370"/>
              <a:gd name="adj2" fmla="val -23592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5">
                    <a:lumMod val="75000"/>
                  </a:schemeClr>
                </a:solidFill>
              </a:rPr>
              <a:t>Сентябрь2013</a:t>
            </a:r>
            <a:endParaRPr lang="ru-RU" sz="1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W:\--Work--\Winx\Пеномойка\-New style 2013-\girls_png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71400"/>
            <a:ext cx="2640013" cy="2030413"/>
          </a:xfrm>
          <a:prstGeom prst="rect">
            <a:avLst/>
          </a:prstGeom>
          <a:noFill/>
        </p:spPr>
      </p:pic>
      <p:pic>
        <p:nvPicPr>
          <p:cNvPr id="2050" name="Picture 2" descr="K:\BrandManagers\Naslednikova\Дизайн\визуалы_ПН 2013-2014\wx-pn-shkola-volshebni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84984"/>
            <a:ext cx="3042981" cy="2669282"/>
          </a:xfrm>
          <a:prstGeom prst="rect">
            <a:avLst/>
          </a:prstGeom>
          <a:noFill/>
        </p:spPr>
      </p:pic>
      <p:pic>
        <p:nvPicPr>
          <p:cNvPr id="2051" name="Picture 3" descr="K:\BrandManagers\Naslednikova\Дизайн\визуалы_ПН 2013-2014\wx-pn-korolevstvo-vantazi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212976"/>
            <a:ext cx="3168352" cy="2779256"/>
          </a:xfrm>
          <a:prstGeom prst="rect">
            <a:avLst/>
          </a:prstGeom>
          <a:noFill/>
        </p:spPr>
      </p:pic>
      <p:pic>
        <p:nvPicPr>
          <p:cNvPr id="2052" name="Picture 4" descr="K:\BrandManagers\Naslednikova\Дизайн\визуалы_ПН 2013-2014\wx-pn-magiya-volshebstv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04664"/>
            <a:ext cx="3456384" cy="2912683"/>
          </a:xfrm>
          <a:prstGeom prst="rect">
            <a:avLst/>
          </a:prstGeom>
          <a:noFill/>
        </p:spPr>
      </p:pic>
      <p:pic>
        <p:nvPicPr>
          <p:cNvPr id="2053" name="Picture 5" descr="K:\BrandManagers\Naslednikova\Дизайн\визуалы_ПН 2013-2014\wx-pn-volsheb-sila-prirody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476672"/>
            <a:ext cx="2664296" cy="2922445"/>
          </a:xfrm>
          <a:prstGeom prst="rect">
            <a:avLst/>
          </a:prstGeom>
          <a:noFill/>
        </p:spPr>
      </p:pic>
      <p:sp>
        <p:nvSpPr>
          <p:cNvPr id="23" name="Выноска-облако 22"/>
          <p:cNvSpPr/>
          <p:nvPr/>
        </p:nvSpPr>
        <p:spPr>
          <a:xfrm>
            <a:off x="323528" y="1844824"/>
            <a:ext cx="1800200" cy="936104"/>
          </a:xfrm>
          <a:prstGeom prst="cloudCallout">
            <a:avLst>
              <a:gd name="adj1" fmla="val 55063"/>
              <a:gd name="adj2" fmla="val 85561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5">
                    <a:lumMod val="75000"/>
                  </a:schemeClr>
                </a:solidFill>
              </a:rPr>
              <a:t>ПОДАРОЧНЫЕ НАБОРЫ СЕЗОНА 2013-2014</a:t>
            </a:r>
            <a:endParaRPr lang="ru-RU" sz="1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4" name="Picture 6" descr="W:\--Work--\Winx\Пеномойка\-New style 2013-\girls_png\stell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3140968"/>
            <a:ext cx="2506240" cy="321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915816" y="548680"/>
          <a:ext cx="5904656" cy="4818020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srgbClr val="CC0066">
                      <a:alpha val="40000"/>
                    </a:srgbClr>
                  </a:outerShdw>
                </a:effectLst>
              </a:tblPr>
              <a:tblGrid>
                <a:gridCol w="1728191"/>
                <a:gridCol w="1296145"/>
                <a:gridCol w="1152127"/>
                <a:gridCol w="1728193"/>
              </a:tblGrid>
              <a:tr h="6079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+mn-lt"/>
                        </a:rPr>
                        <a:t>Торговая марка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latin typeface="+mn-lt"/>
                        </a:rPr>
                        <a:t>2013 год: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latin typeface="+mn-lt"/>
                        </a:rPr>
                        <a:t>Количество </a:t>
                      </a:r>
                      <a:r>
                        <a:rPr lang="ru-RU" sz="1400" b="1" i="0" u="sng" strike="noStrike" dirty="0" smtClean="0">
                          <a:latin typeface="+mn-lt"/>
                        </a:rPr>
                        <a:t>НОВЫХ</a:t>
                      </a:r>
                      <a:r>
                        <a:rPr lang="ru-RU" sz="1400" b="1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400" b="1" i="0" u="none" strike="noStrike" dirty="0" smtClean="0">
                          <a:latin typeface="+mn-lt"/>
                        </a:rPr>
                        <a:t>SKU</a:t>
                      </a:r>
                      <a:endParaRPr lang="en-US" sz="1400" b="1" i="0" u="none" strike="noStrike" dirty="0"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latin typeface="+mn-lt"/>
                        </a:rPr>
                        <a:t>2013 год: 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latin typeface="+mn-lt"/>
                        </a:rPr>
                        <a:t>Количество </a:t>
                      </a:r>
                      <a:r>
                        <a:rPr lang="ru-RU" sz="1400" b="1" i="0" u="sng" strike="noStrike" dirty="0">
                          <a:latin typeface="+mn-lt"/>
                        </a:rPr>
                        <a:t>обновленных</a:t>
                      </a:r>
                      <a:r>
                        <a:rPr lang="ru-RU" sz="1400" b="1" i="0" u="none" strike="noStrike" dirty="0">
                          <a:latin typeface="+mn-lt"/>
                        </a:rPr>
                        <a:t> </a:t>
                      </a:r>
                      <a:r>
                        <a:rPr lang="en-US" sz="1400" b="1" i="0" u="none" strike="noStrike" dirty="0">
                          <a:latin typeface="+mn-lt"/>
                        </a:rPr>
                        <a:t>SKU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9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+mn-lt"/>
                        </a:rPr>
                        <a:t>Основной ассортимент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+mn-lt"/>
                        </a:rPr>
                        <a:t>Подарочные наборы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+mn-lt"/>
                        </a:rPr>
                        <a:t>Основной ассортимент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Красная </a:t>
                      </a:r>
                      <a:r>
                        <a:rPr lang="ru-RU" sz="1400" b="0" i="0" u="none" strike="noStrike" dirty="0">
                          <a:latin typeface="+mn-lt"/>
                        </a:rPr>
                        <a:t>Линия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Особая </a:t>
                      </a:r>
                      <a:r>
                        <a:rPr lang="ru-RU" sz="1400" b="0" i="0" u="none" strike="noStrike" dirty="0">
                          <a:latin typeface="+mn-lt"/>
                        </a:rPr>
                        <a:t>серия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latin typeface="+mn-lt"/>
                        </a:rPr>
                        <a:t>Le </a:t>
                      </a:r>
                      <a:r>
                        <a:rPr lang="en-US" sz="1400" b="0" i="0" u="none" strike="noStrike" dirty="0">
                          <a:latin typeface="+mn-lt"/>
                        </a:rPr>
                        <a:t>Flirt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63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Бабушкина </a:t>
                      </a:r>
                      <a:r>
                        <a:rPr lang="ru-RU" sz="1400" b="0" i="0" u="none" strike="noStrike" dirty="0">
                          <a:latin typeface="+mn-lt"/>
                        </a:rPr>
                        <a:t>аптека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Батист</a:t>
                      </a:r>
                      <a:endParaRPr lang="ru-RU" sz="1400" b="0" i="0" u="none" strike="noStrike" dirty="0"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latin typeface="+mn-lt"/>
                        </a:rPr>
                        <a:t>Fara </a:t>
                      </a:r>
                      <a:r>
                        <a:rPr lang="en-US" sz="1400" b="0" i="0" u="none" strike="noStrike" dirty="0">
                          <a:latin typeface="+mn-lt"/>
                        </a:rPr>
                        <a:t>Classic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94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latin typeface="+mn-lt"/>
                        </a:rPr>
                        <a:t>Fara </a:t>
                      </a:r>
                      <a:r>
                        <a:rPr lang="en-US" sz="1400" b="0" i="0" u="none" strike="noStrike" dirty="0">
                          <a:latin typeface="+mn-lt"/>
                        </a:rPr>
                        <a:t>Natural Colors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latin typeface="+mn-lt"/>
                        </a:rPr>
                        <a:t>Fara </a:t>
                      </a:r>
                      <a:r>
                        <a:rPr lang="en-US" sz="1400" b="0" i="0" u="none" strike="noStrike" dirty="0">
                          <a:latin typeface="+mn-lt"/>
                        </a:rPr>
                        <a:t>Special Care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latin typeface="+mn-lt"/>
                        </a:rPr>
                        <a:t>Impression </a:t>
                      </a:r>
                      <a:r>
                        <a:rPr lang="en-US" sz="1400" b="0" i="0" u="none" strike="noStrike" dirty="0">
                          <a:latin typeface="+mn-lt"/>
                        </a:rPr>
                        <a:t>Plus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latin typeface="+mn-lt"/>
                        </a:rPr>
                        <a:t>Viking</a:t>
                      </a:r>
                      <a:endParaRPr lang="en-US" sz="1400" b="0" i="0" u="none" strike="noStrike" dirty="0"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latin typeface="+mn-lt"/>
                        </a:rPr>
                        <a:t>Man </a:t>
                      </a:r>
                      <a:r>
                        <a:rPr lang="en-US" sz="1400" b="0" i="0" u="none" strike="noStrike" dirty="0">
                          <a:latin typeface="+mn-lt"/>
                        </a:rPr>
                        <a:t>of Steel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err="1" smtClean="0">
                          <a:latin typeface="+mn-lt"/>
                        </a:rPr>
                        <a:t>Winx</a:t>
                      </a:r>
                      <a:r>
                        <a:rPr lang="en-US" sz="14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>
                          <a:latin typeface="+mn-lt"/>
                        </a:rPr>
                        <a:t>Club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latin typeface="+mn-lt"/>
                        </a:rPr>
                        <a:t>Hello </a:t>
                      </a:r>
                      <a:r>
                        <a:rPr lang="en-US" sz="1400" b="0" i="0" u="none" strike="noStrike" dirty="0">
                          <a:latin typeface="+mn-lt"/>
                        </a:rPr>
                        <a:t>Kitty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Азбука </a:t>
                      </a:r>
                      <a:r>
                        <a:rPr lang="ru-RU" sz="1400" b="0" i="0" u="none" strike="noStrike" dirty="0">
                          <a:latin typeface="+mn-lt"/>
                        </a:rPr>
                        <a:t>чистоты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latin typeface="+mn-lt"/>
                        </a:rPr>
                        <a:t>BILKA</a:t>
                      </a:r>
                      <a:endParaRPr lang="en-US" sz="1400" b="0" i="0" u="none" strike="noStrike" dirty="0"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+mn-lt"/>
                        </a:rPr>
                        <a:t> 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3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+mn-lt"/>
                        </a:rPr>
                        <a:t>Итого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+mn-lt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+mn-lt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+mn-lt"/>
                        </a:rPr>
                        <a:t>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8913" name="Picture 1" descr="Логотип Русская космет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2790253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1268760"/>
          <a:ext cx="2592288" cy="2377440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latin typeface="+mn-lt"/>
                        </a:rPr>
                        <a:t>План выступления: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latin typeface="+mn-lt"/>
                        </a:rPr>
                        <a:t> - итоги работы и новинки 2013 года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latin typeface="+mn-lt"/>
                        </a:rPr>
                        <a:t> - планы работ на 2014 год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latin typeface="+mn-lt"/>
                        </a:rPr>
                        <a:t>Ляхова Марина</a:t>
                      </a:r>
                      <a:r>
                        <a:rPr lang="ru-RU" sz="1200" b="0" i="0" u="none" strike="noStrike" dirty="0">
                          <a:latin typeface="+mn-lt"/>
                        </a:rPr>
                        <a:t>, зам.директора по маркетингу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latin typeface="+mn-lt"/>
                        </a:rPr>
                        <a:t>Заломски</a:t>
                      </a:r>
                      <a:r>
                        <a:rPr lang="ru-RU" sz="1200" b="1" i="0" u="none" strike="noStrike" dirty="0">
                          <a:latin typeface="+mn-lt"/>
                        </a:rPr>
                        <a:t> </a:t>
                      </a:r>
                      <a:r>
                        <a:rPr lang="ru-RU" sz="1200" b="1" i="0" u="none" strike="noStrike" dirty="0" err="1">
                          <a:latin typeface="+mn-lt"/>
                        </a:rPr>
                        <a:t>Крис</a:t>
                      </a:r>
                      <a:r>
                        <a:rPr lang="ru-RU" sz="1200" b="0" i="0" u="none" strike="noStrike" dirty="0">
                          <a:latin typeface="+mn-lt"/>
                        </a:rPr>
                        <a:t>, бренд-менеджер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latin typeface="+mn-lt"/>
                        </a:rPr>
                        <a:t>Зубова Елена</a:t>
                      </a:r>
                      <a:r>
                        <a:rPr lang="ru-RU" sz="1200" b="0" i="0" u="none" strike="noStrike" dirty="0">
                          <a:latin typeface="+mn-lt"/>
                        </a:rPr>
                        <a:t>, заведующая производственно-технологической лабораторией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 smtClean="0">
                          <a:latin typeface="+mn-lt"/>
                        </a:rPr>
                        <a:t>Яценко</a:t>
                      </a:r>
                      <a:r>
                        <a:rPr lang="ru-RU" sz="1200" b="1" i="0" u="none" strike="noStrike" dirty="0" smtClean="0">
                          <a:latin typeface="+mn-lt"/>
                        </a:rPr>
                        <a:t> Юрий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, </a:t>
                      </a:r>
                      <a:r>
                        <a:rPr lang="ru-RU" sz="1200" b="0" i="0" u="none" strike="noStrike" dirty="0">
                          <a:latin typeface="+mn-lt"/>
                        </a:rPr>
                        <a:t>ведущий инженер-технолог производственно-технологической лаборатории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899592" y="3933056"/>
          <a:ext cx="1143000" cy="161925"/>
        </p:xfrm>
        <a:graphic>
          <a:graphicData uri="http://schemas.openxmlformats.org/drawingml/2006/table">
            <a:tbl>
              <a:tblPr/>
              <a:tblGrid>
                <a:gridCol w="11430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latin typeface="Arial"/>
                        </a:rPr>
                        <a:t>7 февраля 2014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1.sndcdn.com/artworks-000017400100-3anwfb-t500x500.jpg?e48997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836712"/>
            <a:ext cx="4211960" cy="4762500"/>
          </a:xfrm>
          <a:prstGeom prst="rect">
            <a:avLst/>
          </a:prstGeom>
          <a:noFill/>
        </p:spPr>
      </p:pic>
      <p:pic>
        <p:nvPicPr>
          <p:cNvPr id="8" name="Рисунок 4" descr="HK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368053" cy="196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620688"/>
            <a:ext cx="1368152" cy="5239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692696"/>
            <a:ext cx="1296144" cy="516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1628800"/>
            <a:ext cx="1368152" cy="413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5580112" y="2204864"/>
            <a:ext cx="28803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1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Рисунок 6" descr="Рисунок2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08520" y="5661248"/>
            <a:ext cx="2016224" cy="138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Выноска-облако 27"/>
          <p:cNvSpPr/>
          <p:nvPr/>
        </p:nvSpPr>
        <p:spPr>
          <a:xfrm>
            <a:off x="4211960" y="764704"/>
            <a:ext cx="1368152" cy="864096"/>
          </a:xfrm>
          <a:prstGeom prst="cloudCallout">
            <a:avLst>
              <a:gd name="adj1" fmla="val -54817"/>
              <a:gd name="adj2" fmla="val 76849"/>
            </a:avLst>
          </a:prstGeom>
          <a:solidFill>
            <a:srgbClr val="FABEFB"/>
          </a:solidFill>
          <a:ln>
            <a:solidFill>
              <a:srgbClr val="FF66FF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908720"/>
            <a:ext cx="79208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Май</a:t>
            </a:r>
          </a:p>
          <a:p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2013</a:t>
            </a:r>
            <a:endParaRPr lang="ru-RU" sz="1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K:\BrandManagers\Naslednikova\Дизайн\Hello Kitty\H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789345" cy="2016224"/>
          </a:xfrm>
          <a:prstGeom prst="rect">
            <a:avLst/>
          </a:prstGeom>
          <a:noFill/>
        </p:spPr>
      </p:pic>
      <p:pic>
        <p:nvPicPr>
          <p:cNvPr id="15" name="Picture 3" descr="K:\BrandManagers\Naslednikova\Дизайн\HK_FreeHugs_visua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988840"/>
            <a:ext cx="2241817" cy="4013997"/>
          </a:xfrm>
          <a:prstGeom prst="rect">
            <a:avLst/>
          </a:prstGeom>
          <a:noFill/>
        </p:spPr>
      </p:pic>
      <p:pic>
        <p:nvPicPr>
          <p:cNvPr id="17" name="Picture 2" descr="K:\BrandManagers\Naslednikova\Дизайн\HK_FlowerHappiness_visu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692696"/>
            <a:ext cx="2200456" cy="3939939"/>
          </a:xfrm>
          <a:prstGeom prst="rect">
            <a:avLst/>
          </a:prstGeom>
          <a:noFill/>
        </p:spPr>
      </p:pic>
      <p:pic>
        <p:nvPicPr>
          <p:cNvPr id="19" name="Picture 3" descr="K:\BrandManagers\Naslednikova\ПОДАРОЧНЫЕ НАБОРЫ визуалы\hk-kind-pn-ice-roses-tea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988840"/>
            <a:ext cx="2088232" cy="3825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 descr="K:\BrandManagers\Naslednikova\ПОДАРОЧНЫЕ НАБОРЫ визуалы\hk-kind-pn-flower-bouque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908720"/>
            <a:ext cx="2041401" cy="3646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Выноска-облако 21"/>
          <p:cNvSpPr/>
          <p:nvPr/>
        </p:nvSpPr>
        <p:spPr>
          <a:xfrm>
            <a:off x="5292080" y="548680"/>
            <a:ext cx="1944216" cy="1152128"/>
          </a:xfrm>
          <a:prstGeom prst="cloudCallout">
            <a:avLst>
              <a:gd name="adj1" fmla="val -54817"/>
              <a:gd name="adj2" fmla="val 76849"/>
            </a:avLst>
          </a:prstGeom>
          <a:solidFill>
            <a:srgbClr val="FABEFB"/>
          </a:solidFill>
          <a:ln>
            <a:solidFill>
              <a:srgbClr val="FF66FF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580112" y="764704"/>
            <a:ext cx="1728192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ПОДАРОЧНЫЕ НАБОРЫ СЕЗОНА 2013-2014</a:t>
            </a:r>
            <a:endParaRPr lang="ru-RU" sz="1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Ведро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988840"/>
            <a:ext cx="2376264" cy="2875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5" descr="Azbuka_Logo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2699792" cy="1698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7-конечная звезда 16"/>
          <p:cNvSpPr/>
          <p:nvPr/>
        </p:nvSpPr>
        <p:spPr>
          <a:xfrm rot="20190899">
            <a:off x="5914967" y="4144373"/>
            <a:ext cx="1237994" cy="853712"/>
          </a:xfrm>
          <a:prstGeom prst="star7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2700000" scaled="1"/>
            <a:tileRect/>
          </a:gra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Февраль</a:t>
            </a:r>
          </a:p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2013</a:t>
            </a:r>
            <a:endParaRPr lang="ru-RU" sz="900" b="1" dirty="0">
              <a:solidFill>
                <a:schemeClr val="tx1"/>
              </a:solidFill>
            </a:endParaRPr>
          </a:p>
        </p:txBody>
      </p:sp>
      <p:pic>
        <p:nvPicPr>
          <p:cNvPr id="20" name="Рисунок 19" descr="C:\Documents and Settings\lyachova\Local Settings\Temp\az_chi_posuda_romashka_500m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204864"/>
            <a:ext cx="151216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C:\Documents and Settings\lyachova\Local Settings\Temp\az_chi_posuda_limon_500ml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2204864"/>
            <a:ext cx="1584176" cy="3370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7-конечная звезда 13"/>
          <p:cNvSpPr/>
          <p:nvPr/>
        </p:nvSpPr>
        <p:spPr>
          <a:xfrm rot="20190899">
            <a:off x="1727101" y="2054476"/>
            <a:ext cx="1216831" cy="792088"/>
          </a:xfrm>
          <a:prstGeom prst="star7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2700000" scaled="1"/>
            <a:tileRect/>
          </a:gra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Сентябрь</a:t>
            </a:r>
          </a:p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2013</a:t>
            </a:r>
            <a:endParaRPr lang="ru-RU" sz="900" b="1" dirty="0">
              <a:solidFill>
                <a:schemeClr val="tx1"/>
              </a:solidFill>
            </a:endParaRPr>
          </a:p>
        </p:txBody>
      </p:sp>
      <p:pic>
        <p:nvPicPr>
          <p:cNvPr id="24" name="Рисунок 23" descr="C:\Documents and Settings\lyachova\Local Settings\Temp\az_chi_yborka_doma_5l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1124744"/>
            <a:ext cx="2520280" cy="3154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7-конечная звезда 24"/>
          <p:cNvSpPr/>
          <p:nvPr/>
        </p:nvSpPr>
        <p:spPr>
          <a:xfrm rot="20190899">
            <a:off x="3527302" y="974356"/>
            <a:ext cx="1216831" cy="792088"/>
          </a:xfrm>
          <a:prstGeom prst="star7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2700000" scaled="1"/>
            <a:tileRect/>
          </a:gra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Июль</a:t>
            </a:r>
          </a:p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2013</a:t>
            </a:r>
            <a:endParaRPr lang="ru-RU" sz="9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6" descr="C:\Users\Solovieva\Desktop\bilka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3968" y="548680"/>
            <a:ext cx="4680520" cy="3109259"/>
          </a:xfrm>
          <a:noFill/>
        </p:spPr>
      </p:pic>
      <p:pic>
        <p:nvPicPr>
          <p:cNvPr id="5128" name="Picture 8" descr="K:\BrandManagers\Ляхова\BILKA\BL mouthwash homeopath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241" y="1152982"/>
            <a:ext cx="774397" cy="2160063"/>
          </a:xfrm>
          <a:prstGeom prst="rect">
            <a:avLst/>
          </a:prstGeom>
          <a:noFill/>
        </p:spPr>
      </p:pic>
      <p:pic>
        <p:nvPicPr>
          <p:cNvPr id="5127" name="Picture 7" descr="K:\BrandManagers\Ляхова\BILKA\BL mouthwash bilkadent exper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4782" y="1117042"/>
            <a:ext cx="839294" cy="2302063"/>
          </a:xfrm>
          <a:prstGeom prst="rect">
            <a:avLst/>
          </a:prstGeom>
          <a:noFill/>
        </p:spPr>
      </p:pic>
      <p:pic>
        <p:nvPicPr>
          <p:cNvPr id="6" name="Рисунок 7" descr="homeopathy_new_grapefruit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179457">
            <a:off x="716073" y="2018233"/>
            <a:ext cx="2129590" cy="106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8" descr="homeopathy_new_lemo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8301507">
            <a:off x="511613" y="1607276"/>
            <a:ext cx="2049522" cy="99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827584" y="1052736"/>
            <a:ext cx="1547664" cy="404664"/>
          </a:xfrm>
        </p:spPr>
        <p:txBody>
          <a:bodyPr>
            <a:normAutofit/>
          </a:bodyPr>
          <a:lstStyle/>
          <a:p>
            <a:r>
              <a:rPr lang="en-US" sz="1400" b="1" dirty="0" err="1" smtClean="0">
                <a:solidFill>
                  <a:srgbClr val="008000"/>
                </a:solidFill>
              </a:rPr>
              <a:t>Bilka</a:t>
            </a:r>
            <a:r>
              <a:rPr lang="en-US" sz="1400" b="1" dirty="0" smtClean="0">
                <a:solidFill>
                  <a:srgbClr val="008000"/>
                </a:solidFill>
              </a:rPr>
              <a:t> Homeopathy</a:t>
            </a:r>
            <a:endParaRPr lang="ru-RU" sz="1400" b="1" dirty="0" smtClean="0">
              <a:solidFill>
                <a:srgbClr val="008000"/>
              </a:solidFill>
            </a:endParaRPr>
          </a:p>
        </p:txBody>
      </p:sp>
      <p:pic>
        <p:nvPicPr>
          <p:cNvPr id="10" name="Рисунок 4" descr="BilkaDENT_parodont_protect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288414">
            <a:off x="2708557" y="1723156"/>
            <a:ext cx="1975456" cy="61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6" descr="BilkaDENT_whitening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8223789">
            <a:off x="2842618" y="2269052"/>
            <a:ext cx="2026281" cy="73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627784" y="836712"/>
            <a:ext cx="15881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err="1" smtClean="0">
                <a:solidFill>
                  <a:srgbClr val="008000"/>
                </a:solidFill>
              </a:rPr>
              <a:t>Bilka</a:t>
            </a:r>
            <a:r>
              <a:rPr lang="en-US" sz="1400" b="1" dirty="0" smtClean="0">
                <a:solidFill>
                  <a:srgbClr val="008000"/>
                </a:solidFill>
              </a:rPr>
              <a:t> Dent EXPERT </a:t>
            </a:r>
            <a:endParaRPr lang="ru-RU" sz="1400" dirty="0"/>
          </a:p>
        </p:txBody>
      </p:sp>
      <p:pic>
        <p:nvPicPr>
          <p:cNvPr id="5133" name="Picture 13" descr="K:\BrandManagers\Ляхова\BILKA\BL anti cellulite ge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5576" y="3876033"/>
            <a:ext cx="861650" cy="1957831"/>
          </a:xfrm>
          <a:prstGeom prst="rect">
            <a:avLst/>
          </a:prstGeom>
          <a:noFill/>
        </p:spPr>
      </p:pic>
      <p:pic>
        <p:nvPicPr>
          <p:cNvPr id="5134" name="Picture 14" descr="K:\BrandManagers\Ляхова\BILKA\BL gel firming bust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19672" y="3861048"/>
            <a:ext cx="851452" cy="1957831"/>
          </a:xfrm>
          <a:prstGeom prst="rect">
            <a:avLst/>
          </a:prstGeom>
          <a:noFill/>
        </p:spPr>
      </p:pic>
      <p:pic>
        <p:nvPicPr>
          <p:cNvPr id="5135" name="Picture 15" descr="K:\BrandManagers\Ляхова\BILKA\BL anti-age cleansing face milk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12160" y="3804025"/>
            <a:ext cx="780074" cy="1957831"/>
          </a:xfrm>
          <a:prstGeom prst="rect">
            <a:avLst/>
          </a:prstGeom>
          <a:noFill/>
        </p:spPr>
      </p:pic>
      <p:pic>
        <p:nvPicPr>
          <p:cNvPr id="5136" name="Picture 16" descr="K:\BrandManagers\Ляхова\BILKA\BL anti-age eye countour cream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32040" y="4345662"/>
            <a:ext cx="1055150" cy="1387594"/>
          </a:xfrm>
          <a:prstGeom prst="rect">
            <a:avLst/>
          </a:prstGeom>
          <a:noFill/>
        </p:spPr>
      </p:pic>
      <p:pic>
        <p:nvPicPr>
          <p:cNvPr id="5137" name="Picture 17" descr="K:\BrandManagers\Ляхова\BILKA\BL anti-age face cream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79912" y="4342941"/>
            <a:ext cx="1226698" cy="1428875"/>
          </a:xfrm>
          <a:prstGeom prst="rect">
            <a:avLst/>
          </a:prstGeom>
          <a:noFill/>
        </p:spPr>
      </p:pic>
      <p:pic>
        <p:nvPicPr>
          <p:cNvPr id="5138" name="Picture 18" descr="K:\BrandManagers\Ляхова\BILKA\BL anti-age firming cream for body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52320" y="3804025"/>
            <a:ext cx="841256" cy="1957831"/>
          </a:xfrm>
          <a:prstGeom prst="rect">
            <a:avLst/>
          </a:prstGeom>
          <a:noFill/>
        </p:spPr>
      </p:pic>
      <p:pic>
        <p:nvPicPr>
          <p:cNvPr id="5139" name="Picture 19" descr="K:\BrandManagers\Ляхова\BILKA\BL anti-age hand &amp; nail cream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732240" y="3958201"/>
            <a:ext cx="790664" cy="1803655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3707904" y="3861048"/>
            <a:ext cx="26344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008000"/>
                </a:solidFill>
              </a:rPr>
              <a:t>Bilka</a:t>
            </a:r>
            <a:r>
              <a:rPr lang="ru-RU" b="1" dirty="0" smtClean="0">
                <a:solidFill>
                  <a:srgbClr val="008000"/>
                </a:solidFill>
              </a:rPr>
              <a:t> </a:t>
            </a:r>
            <a:r>
              <a:rPr lang="en-US" b="1" dirty="0" err="1" smtClean="0">
                <a:solidFill>
                  <a:srgbClr val="008000"/>
                </a:solidFill>
              </a:rPr>
              <a:t>Mavrud</a:t>
            </a:r>
            <a:r>
              <a:rPr lang="ru-RU" b="1" dirty="0" smtClean="0">
                <a:solidFill>
                  <a:srgbClr val="008000"/>
                </a:solidFill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</a:rPr>
              <a:t>Age</a:t>
            </a:r>
            <a:r>
              <a:rPr lang="ru-RU" b="1" dirty="0" smtClean="0">
                <a:solidFill>
                  <a:srgbClr val="008000"/>
                </a:solidFill>
              </a:rPr>
              <a:t> EXPERT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83568" y="3501008"/>
            <a:ext cx="1979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008000"/>
                </a:solidFill>
              </a:rPr>
              <a:t>Bilka</a:t>
            </a:r>
            <a:r>
              <a:rPr lang="ru-RU" b="1" dirty="0" smtClean="0">
                <a:solidFill>
                  <a:srgbClr val="008000"/>
                </a:solidFill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</a:rPr>
              <a:t>Grape</a:t>
            </a:r>
            <a:r>
              <a:rPr lang="ru-RU" b="1" dirty="0" smtClean="0">
                <a:solidFill>
                  <a:srgbClr val="008000"/>
                </a:solidFill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</a:rPr>
              <a:t>Energy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148064" y="620688"/>
            <a:ext cx="2736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rgbClr val="008000"/>
                </a:solidFill>
                <a:cs typeface="Arial" pitchFamily="34" charset="0"/>
              </a:rPr>
              <a:t>Bilka</a:t>
            </a:r>
            <a:r>
              <a:rPr lang="en-US" b="1" dirty="0" smtClean="0">
                <a:solidFill>
                  <a:srgbClr val="008000"/>
                </a:solidFill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8000"/>
                </a:solidFill>
                <a:cs typeface="Arial" pitchFamily="34" charset="0"/>
              </a:rPr>
              <a:t>upgrape</a:t>
            </a:r>
            <a:r>
              <a:rPr lang="en-US" b="1" dirty="0" smtClean="0">
                <a:solidFill>
                  <a:srgbClr val="008000"/>
                </a:solidFill>
                <a:cs typeface="Arial" pitchFamily="34" charset="0"/>
              </a:rPr>
              <a:t> BIO certified</a:t>
            </a:r>
            <a:endParaRPr lang="ru-RU" dirty="0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1440160" cy="94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K:\BrandManagers\Ляхова\BILKA\BL face ton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1269509" cy="3124944"/>
          </a:xfrm>
          <a:prstGeom prst="rect">
            <a:avLst/>
          </a:prstGeom>
          <a:noFill/>
        </p:spPr>
      </p:pic>
      <p:pic>
        <p:nvPicPr>
          <p:cNvPr id="15" name="Picture 2" descr="K:\BrandManagers\Naslednikova\Дизайн\визуал_ПН Билка увлажнение для лиц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1712" y="188640"/>
            <a:ext cx="2592288" cy="3000568"/>
          </a:xfrm>
          <a:prstGeom prst="rect">
            <a:avLst/>
          </a:prstGeom>
          <a:noFill/>
        </p:spPr>
      </p:pic>
      <p:pic>
        <p:nvPicPr>
          <p:cNvPr id="16" name="Picture 2" descr="K:\BrandManagers\Naslednikova\Дизайн\визуал_ПН Билка увлажнение для тел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996952"/>
            <a:ext cx="2555776" cy="2933985"/>
          </a:xfrm>
          <a:prstGeom prst="rect">
            <a:avLst/>
          </a:prstGeom>
          <a:noFill/>
        </p:spPr>
      </p:pic>
      <p:pic>
        <p:nvPicPr>
          <p:cNvPr id="37889" name="Picture 1" descr="K:\BrandManagers\Ляхова\BILKA\BL face washing gel hydrat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060848"/>
            <a:ext cx="1382154" cy="3249471"/>
          </a:xfrm>
          <a:prstGeom prst="rect">
            <a:avLst/>
          </a:prstGeom>
          <a:noFill/>
        </p:spPr>
      </p:pic>
      <p:pic>
        <p:nvPicPr>
          <p:cNvPr id="37891" name="Picture 3" descr="K:\BrandManagers\Ляхова\BILKA\BL shower cream gel gydratin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404664"/>
            <a:ext cx="1296144" cy="3163470"/>
          </a:xfrm>
          <a:prstGeom prst="rect">
            <a:avLst/>
          </a:prstGeom>
          <a:noFill/>
        </p:spPr>
      </p:pic>
      <p:pic>
        <p:nvPicPr>
          <p:cNvPr id="37892" name="Picture 4" descr="K:\BrandManagers\Ляхова\BILKA\BL body repair emulsio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960" y="1340768"/>
            <a:ext cx="1296144" cy="3163469"/>
          </a:xfrm>
          <a:prstGeom prst="rect">
            <a:avLst/>
          </a:prstGeom>
          <a:noFill/>
        </p:spPr>
      </p:pic>
      <p:pic>
        <p:nvPicPr>
          <p:cNvPr id="37893" name="Picture 5" descr="K:\BrandManagers\Ляхова\BILKA\BL face cream hydratin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4077072"/>
            <a:ext cx="1395413" cy="1828800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4427984" y="620688"/>
            <a:ext cx="1965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rgbClr val="008000"/>
                </a:solidFill>
              </a:rPr>
              <a:t>Bilka</a:t>
            </a:r>
            <a:r>
              <a:rPr lang="en-US" b="1" dirty="0" smtClean="0">
                <a:solidFill>
                  <a:srgbClr val="008000"/>
                </a:solidFill>
              </a:rPr>
              <a:t> Aqua </a:t>
            </a:r>
            <a:r>
              <a:rPr lang="en-US" b="1" dirty="0" err="1" smtClean="0">
                <a:solidFill>
                  <a:srgbClr val="008000"/>
                </a:solidFill>
              </a:rPr>
              <a:t>Natura</a:t>
            </a:r>
            <a:r>
              <a:rPr lang="bg-BG" b="1" dirty="0" smtClean="0">
                <a:solidFill>
                  <a:srgbClr val="008000"/>
                </a:solidFill>
              </a:rPr>
              <a:t> </a:t>
            </a:r>
            <a:endParaRPr lang="ru-RU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440160" cy="94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Логотип Русская космет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2790253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Рисунок 1" descr="vlcsnap-2013-06-11-12h04m57s1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84784"/>
            <a:ext cx="3456384" cy="1932215"/>
          </a:xfrm>
          <a:prstGeom prst="rect">
            <a:avLst/>
          </a:prstGeom>
          <a:noFill/>
        </p:spPr>
      </p:pic>
      <p:pic>
        <p:nvPicPr>
          <p:cNvPr id="40966" name="Рисунок 2" descr="vlcsnap-2013-06-11-12h05m49s17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484784"/>
            <a:ext cx="3456384" cy="1938947"/>
          </a:xfrm>
          <a:prstGeom prst="rect">
            <a:avLst/>
          </a:prstGeom>
          <a:noFill/>
        </p:spPr>
      </p:pic>
      <p:pic>
        <p:nvPicPr>
          <p:cNvPr id="40965" name="Рисунок 3" descr="vlcsnap-2013-06-11-12h06m28s4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3717032"/>
            <a:ext cx="3471591" cy="1940716"/>
          </a:xfrm>
          <a:prstGeom prst="rect">
            <a:avLst/>
          </a:prstGeom>
          <a:noFill/>
        </p:spPr>
      </p:pic>
      <p:pic>
        <p:nvPicPr>
          <p:cNvPr id="40964" name="Рисунок 4" descr="vlcsnap-2013-06-11-12h06m59s10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717032"/>
            <a:ext cx="3456384" cy="1932215"/>
          </a:xfrm>
          <a:prstGeom prst="rect">
            <a:avLst/>
          </a:prstGeom>
          <a:noFill/>
        </p:spPr>
      </p:pic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11960" y="188640"/>
            <a:ext cx="3101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Рекламная кампания «</a:t>
            </a:r>
            <a:r>
              <a:rPr lang="en-US" b="1" dirty="0" smtClean="0">
                <a:solidFill>
                  <a:srgbClr val="C00000"/>
                </a:solidFill>
              </a:rPr>
              <a:t>Fara</a:t>
            </a:r>
            <a:r>
              <a:rPr lang="ru-RU" b="1" dirty="0" smtClean="0">
                <a:solidFill>
                  <a:srgbClr val="C00000"/>
                </a:solidFill>
              </a:rPr>
              <a:t>»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31840" y="476672"/>
            <a:ext cx="51125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 федеральных каналах «Первый», «Россия 1»,  «Пятый»  в период с 24 июня по 11 августа 2013г. (с перерывом в 1 неделю – с 15 по 21 июля)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Логотип Русская космет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2790253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852936"/>
            <a:ext cx="4320480" cy="307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88640"/>
            <a:ext cx="3312368" cy="2645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556792"/>
            <a:ext cx="376119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3"/>
            <a:ext cx="4717188" cy="477835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Конкурсы - Спонсорство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1.  Конкурс «Советы Красоты»  от компании «Русская Косметика» на сайте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www.mmenu.com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285728"/>
            <a:ext cx="3571900" cy="500066"/>
          </a:xfrm>
        </p:spPr>
        <p:txBody>
          <a:bodyPr>
            <a:noAutofit/>
          </a:bodyPr>
          <a:lstStyle/>
          <a:p>
            <a:pPr algn="l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2.«Русская Косметика» </a:t>
            </a:r>
            <a:r>
              <a:rPr 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тала  косметическим спонсором конкурса «Мисс русская ночь» в клубе ICON</a:t>
            </a:r>
          </a:p>
        </p:txBody>
      </p:sp>
      <p:pic>
        <p:nvPicPr>
          <p:cNvPr id="1026" name="Picture 2" descr="C:\Documents and Settings\khalitova\Рабочий стол\IMG_02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59" y="692696"/>
            <a:ext cx="2340523" cy="1556561"/>
          </a:xfrm>
          <a:prstGeom prst="rect">
            <a:avLst/>
          </a:prstGeom>
          <a:noFill/>
        </p:spPr>
      </p:pic>
      <p:pic>
        <p:nvPicPr>
          <p:cNvPr id="1030" name="Picture 6" descr="C:\Documents and Settings\khalitova\Рабочий стол\русская косметика 800х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2038319" cy="1528739"/>
          </a:xfrm>
          <a:prstGeom prst="rect">
            <a:avLst/>
          </a:prstGeom>
          <a:noFill/>
        </p:spPr>
      </p:pic>
      <p:pic>
        <p:nvPicPr>
          <p:cNvPr id="1033" name="Picture 9" descr="C:\Documents and Settings\khalitova\Рабочий стол\пром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692696"/>
            <a:ext cx="2980979" cy="2487439"/>
          </a:xfrm>
          <a:prstGeom prst="rect">
            <a:avLst/>
          </a:prstGeom>
          <a:noFill/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214282" y="4714884"/>
            <a:ext cx="8929718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2348880"/>
            <a:ext cx="140539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3.Русская Косметика (торговая марка «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Hello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Kitty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»)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стала косметическим спонсором конкурса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Миссис Авто Плюс на телеканале Авто Плюс.</a:t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10" descr="C:\Documents and Settings\khalitova\Рабочий стол\ПРОМО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221088"/>
            <a:ext cx="2438608" cy="1629564"/>
          </a:xfrm>
          <a:prstGeom prst="rect">
            <a:avLst/>
          </a:prstGeom>
          <a:noFill/>
        </p:spPr>
      </p:pic>
      <p:pic>
        <p:nvPicPr>
          <p:cNvPr id="1035" name="Picture 11" descr="C:\Documents and Settings\khalitova\Рабочий стол\ПРОМО 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2348880"/>
            <a:ext cx="1162191" cy="1855107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436096" y="3140968"/>
            <a:ext cx="38576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5. "Русская Косметика"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тала косметическим спонсором конкурса красоты «Русская Красавица 2013».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0" descr="C:\Documents and Settings\khalitova\Рабочий стол\ПРОМО 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3501008"/>
            <a:ext cx="1547563" cy="2325195"/>
          </a:xfrm>
          <a:prstGeom prst="rect">
            <a:avLst/>
          </a:prstGeom>
          <a:noFill/>
        </p:spPr>
      </p:pic>
      <p:pic>
        <p:nvPicPr>
          <p:cNvPr id="16" name="Picture 8" descr="C:\Documents and Settings\khalitova\Рабочий стол\ПРОМО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0072" y="3645024"/>
            <a:ext cx="2167483" cy="1656184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275856" y="2420888"/>
            <a:ext cx="207170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 "Русская Косметика" совместно с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Zebra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Fitness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позаботятся о твоем теле! Новогодний кубок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Zebra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Fitness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2013 24 декабря в 00:00!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7" descr="C:\Documents and Settings\khalitova\Рабочий стол\ПРОМО 1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7864" y="3356992"/>
            <a:ext cx="1811318" cy="2544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4429156" cy="548680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Благотворительность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548680"/>
            <a:ext cx="43577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1.С 1 октября 2013 года компания «Русская косметика» и благотворительный фонд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AdVita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(«Ради жизни»), помогающий детям и взрослым с онкологическими заболеваниями, начинают совместную благотворительную акцию. </a:t>
            </a:r>
            <a:endParaRPr lang="ru-RU" sz="1100" dirty="0"/>
          </a:p>
        </p:txBody>
      </p:sp>
      <p:pic>
        <p:nvPicPr>
          <p:cNvPr id="2054" name="Picture 6" descr="C:\Documents and Settings\khalitova\Рабочий стол\промо 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628800"/>
            <a:ext cx="1082675" cy="1082675"/>
          </a:xfrm>
          <a:prstGeom prst="rect">
            <a:avLst/>
          </a:prstGeom>
          <a:noFill/>
        </p:spPr>
      </p:pic>
      <p:pic>
        <p:nvPicPr>
          <p:cNvPr id="14" name="Picture 5" descr="C:\Documents and Settings\khalitova\Рабочий стол\ПРОМО 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2246889" cy="137794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644008" y="548680"/>
            <a:ext cx="421484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2. Компания «Русская Косметика» подарила детям из малоимущих семей подарки на второй всероссийской социально-культурной акций «Библионочь 2013».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Documents and Settings\khalitova\Рабочий стол\презентация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5" y="1124744"/>
            <a:ext cx="1272141" cy="1908212"/>
          </a:xfrm>
          <a:prstGeom prst="rect">
            <a:avLst/>
          </a:prstGeom>
          <a:noFill/>
        </p:spPr>
      </p:pic>
      <p:pic>
        <p:nvPicPr>
          <p:cNvPr id="3" name="Picture 3" descr="C:\Documents and Settings\khalitova\Рабочий стол\презентация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1124744"/>
            <a:ext cx="1152128" cy="1909945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23528" y="2780928"/>
            <a:ext cx="492922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3. Провели благотворительную акцию в детском православном доме в Яковлево. Привезли детскую косметику и рассказали о ней, почему важно мыться, ухаживать за собой.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C:\Documents and Settings\khalitova\Рабочий стол\Фото Детский дом в Яковлево\C_005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3284984"/>
            <a:ext cx="2286016" cy="2374554"/>
          </a:xfrm>
          <a:prstGeom prst="rect">
            <a:avLst/>
          </a:prstGeom>
          <a:noFill/>
        </p:spPr>
      </p:pic>
      <p:pic>
        <p:nvPicPr>
          <p:cNvPr id="6" name="Picture 6" descr="C:\Documents and Settings\khalitova\Рабочий стол\Фото Детский дом в Яковлево\C_002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501008"/>
            <a:ext cx="2214578" cy="1944216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4857752" y="3143248"/>
            <a:ext cx="400052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 Поздравили детей из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Удельнинской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Специальной коррекционной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школы-интернат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(в Московской области).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Documents and Settings\khalitova\Рабочий стол\благотворительность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8064" y="3573016"/>
            <a:ext cx="3494262" cy="23327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548680"/>
            <a:ext cx="54292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1.Компания «Русская Косметика» поздравила выпускников на третьей всероссийской премии «Выпускник-2013» в Кремлевском Дворце.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Documents and Settings\khalitova\Рабочий стол\промо 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052736"/>
            <a:ext cx="1837856" cy="1872208"/>
          </a:xfrm>
          <a:prstGeom prst="rect">
            <a:avLst/>
          </a:prstGeom>
          <a:noFill/>
        </p:spPr>
      </p:pic>
      <p:pic>
        <p:nvPicPr>
          <p:cNvPr id="6" name="Picture 4" descr="C:\Documents and Settings\khalitova\Рабочий стол\ПРОМО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52736"/>
            <a:ext cx="1872208" cy="18722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24128" y="620688"/>
            <a:ext cx="492922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2. Феи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Winx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на фестивале итальянской культуры</a:t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khalitova\Рабочий стол\ЛЯХО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908719"/>
            <a:ext cx="3718766" cy="248122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3212976"/>
            <a:ext cx="485778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3. Праздник в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Outlet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Village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Белая Дача с детской косметикой "WINX". 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khalitova\Рабочий стол\ЛЯХОВА 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429000"/>
            <a:ext cx="3240360" cy="243027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796136" y="3429000"/>
            <a:ext cx="41434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 8 марта с волшебницами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Winx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Documents and Settings\khalitova\Рабочий стол\ЛЯХОВА 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3645024"/>
            <a:ext cx="3342838" cy="2178609"/>
          </a:xfrm>
          <a:prstGeom prst="rect">
            <a:avLst/>
          </a:prstGeom>
          <a:noFill/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4429156" cy="548680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Праздничные акции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Рисунок 66" descr="gold-star-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342197">
            <a:off x="8200218" y="4040324"/>
            <a:ext cx="727802" cy="692696"/>
          </a:xfrm>
          <a:prstGeom prst="rect">
            <a:avLst/>
          </a:prstGeom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124744"/>
            <a:ext cx="4248472" cy="3508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Рисунок 62" descr="gold-star-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714598">
            <a:off x="3187033" y="5008087"/>
            <a:ext cx="727802" cy="692696"/>
          </a:xfrm>
          <a:prstGeom prst="rect">
            <a:avLst/>
          </a:prstGeom>
        </p:spPr>
      </p:pic>
      <p:pic>
        <p:nvPicPr>
          <p:cNvPr id="61" name="Рисунок 60" descr="gold-star-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641790">
            <a:off x="308844" y="5010730"/>
            <a:ext cx="727802" cy="692696"/>
          </a:xfrm>
          <a:prstGeom prst="rect">
            <a:avLst/>
          </a:prstGeom>
        </p:spPr>
      </p:pic>
      <p:pic>
        <p:nvPicPr>
          <p:cNvPr id="59" name="Рисунок 58" descr="gold-star-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342197">
            <a:off x="7336121" y="4040325"/>
            <a:ext cx="727802" cy="692696"/>
          </a:xfrm>
          <a:prstGeom prst="rect">
            <a:avLst/>
          </a:prstGeom>
        </p:spPr>
      </p:pic>
      <p:pic>
        <p:nvPicPr>
          <p:cNvPr id="57" name="Рисунок 56" descr="gold-star-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318451">
            <a:off x="5640976" y="556282"/>
            <a:ext cx="771233" cy="734032"/>
          </a:xfrm>
          <a:prstGeom prst="rect">
            <a:avLst/>
          </a:prstGeom>
        </p:spPr>
      </p:pic>
      <p:pic>
        <p:nvPicPr>
          <p:cNvPr id="12" name="Рисунок 13" descr="Logo Krasnaya Liniya.t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0"/>
            <a:ext cx="1656184" cy="1207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Рисунок 53" descr="gold-star-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399826">
            <a:off x="499293" y="515713"/>
            <a:ext cx="850345" cy="809328"/>
          </a:xfrm>
          <a:prstGeom prst="rect">
            <a:avLst/>
          </a:prstGeom>
        </p:spPr>
      </p:pic>
      <p:pic>
        <p:nvPicPr>
          <p:cNvPr id="1026" name="Picture 2" descr="Нежное питательно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268760"/>
            <a:ext cx="1224136" cy="299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Нежное улажняюще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1268760"/>
            <a:ext cx="1224136" cy="3005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M:\--Work--\3. Визуалы\Красная линия\Канистры\KL soap liquid persik 5l_smal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3608" y="4293096"/>
            <a:ext cx="1993900" cy="2438400"/>
          </a:xfrm>
          <a:prstGeom prst="rect">
            <a:avLst/>
          </a:prstGeom>
          <a:noFill/>
        </p:spPr>
      </p:pic>
      <p:sp>
        <p:nvSpPr>
          <p:cNvPr id="55" name="TextBox 54"/>
          <p:cNvSpPr txBox="1"/>
          <p:nvPr/>
        </p:nvSpPr>
        <p:spPr>
          <a:xfrm rot="20121988">
            <a:off x="611560" y="764704"/>
            <a:ext cx="65608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Февраль</a:t>
            </a:r>
          </a:p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2013</a:t>
            </a:r>
            <a:endParaRPr lang="ru-RU" sz="950" b="1" dirty="0">
              <a:solidFill>
                <a:srgbClr val="CC0066"/>
              </a:solidFill>
            </a:endParaRPr>
          </a:p>
        </p:txBody>
      </p:sp>
      <p:sp>
        <p:nvSpPr>
          <p:cNvPr id="56" name="Выноска-облако 55"/>
          <p:cNvSpPr/>
          <p:nvPr/>
        </p:nvSpPr>
        <p:spPr>
          <a:xfrm>
            <a:off x="1115616" y="404664"/>
            <a:ext cx="1259632" cy="576064"/>
          </a:xfrm>
          <a:prstGeom prst="cloudCallout">
            <a:avLst>
              <a:gd name="adj1" fmla="val -30676"/>
              <a:gd name="adj2" fmla="val 97475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rgbClr val="C00000"/>
                </a:solidFill>
              </a:rPr>
              <a:t>Спецвыпуск к  8 марта</a:t>
            </a:r>
            <a:endParaRPr lang="ru-RU" sz="900" b="1" dirty="0">
              <a:solidFill>
                <a:srgbClr val="C0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 rot="20539301">
            <a:off x="5812218" y="756712"/>
            <a:ext cx="524503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Июль </a:t>
            </a:r>
          </a:p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2013</a:t>
            </a:r>
          </a:p>
          <a:p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 rot="20384493">
            <a:off x="7384863" y="4237424"/>
            <a:ext cx="57900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Ноябрь</a:t>
            </a:r>
          </a:p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2013</a:t>
            </a:r>
            <a:endParaRPr lang="ru-RU" sz="950" b="1" dirty="0">
              <a:solidFill>
                <a:srgbClr val="CC0066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 rot="19749127">
            <a:off x="429743" y="5226754"/>
            <a:ext cx="48122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Июль</a:t>
            </a:r>
          </a:p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2013</a:t>
            </a:r>
            <a:endParaRPr lang="ru-RU" sz="950" b="1" dirty="0">
              <a:solidFill>
                <a:srgbClr val="CC0066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79912" y="4509120"/>
            <a:ext cx="2304256" cy="128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12160" y="4581128"/>
            <a:ext cx="2376264" cy="1308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TextBox 63"/>
          <p:cNvSpPr txBox="1"/>
          <p:nvPr/>
        </p:nvSpPr>
        <p:spPr>
          <a:xfrm rot="19563340">
            <a:off x="3354069" y="5194698"/>
            <a:ext cx="46519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Март</a:t>
            </a:r>
          </a:p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2013</a:t>
            </a:r>
            <a:endParaRPr lang="ru-RU" sz="950" b="1" dirty="0">
              <a:solidFill>
                <a:srgbClr val="CC0066"/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24020" y="1124744"/>
            <a:ext cx="111998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1902e5d8416258f82c5b40da84addfbc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732240" y="476672"/>
            <a:ext cx="1296144" cy="3689029"/>
          </a:xfrm>
          <a:prstGeom prst="rect">
            <a:avLst/>
          </a:prstGeom>
        </p:spPr>
      </p:pic>
      <p:sp>
        <p:nvSpPr>
          <p:cNvPr id="65" name="Выноска-облако 64"/>
          <p:cNvSpPr/>
          <p:nvPr/>
        </p:nvSpPr>
        <p:spPr>
          <a:xfrm>
            <a:off x="7919864" y="332656"/>
            <a:ext cx="1224136" cy="648072"/>
          </a:xfrm>
          <a:prstGeom prst="cloudCallout">
            <a:avLst>
              <a:gd name="adj1" fmla="val -29062"/>
              <a:gd name="adj2" fmla="val 81632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rgbClr val="00B050"/>
                </a:solidFill>
              </a:rPr>
              <a:t>Спецвыпуск к  Новому году</a:t>
            </a:r>
            <a:endParaRPr lang="ru-RU" sz="900" b="1" dirty="0">
              <a:solidFill>
                <a:srgbClr val="00B05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 rot="20384493">
            <a:off x="8200869" y="4237423"/>
            <a:ext cx="675186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Сентябрь</a:t>
            </a:r>
          </a:p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2013</a:t>
            </a:r>
            <a:endParaRPr lang="ru-RU" sz="95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620688"/>
            <a:ext cx="3686172" cy="5040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Мужская косметика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Man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Steel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- покорила глянец! </a:t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Style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man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– рекомендует!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khalitova\Рабочий стол\ЛЯХОВА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835695" y="1124744"/>
            <a:ext cx="3573148" cy="2088232"/>
          </a:xfrm>
          <a:prstGeom prst="rect">
            <a:avLst/>
          </a:prstGeom>
          <a:noFill/>
        </p:spPr>
      </p:pic>
      <p:pic>
        <p:nvPicPr>
          <p:cNvPr id="4099" name="Picture 3" descr="C:\Documents and Settings\khalitova\Рабочий стол\ЛЯХОВА 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52736"/>
            <a:ext cx="1532332" cy="204310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3284984"/>
            <a:ext cx="378621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Мужская косметика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Man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Steel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- покорила глянец! </a:t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Журнал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Allure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ответит на вопрос - что дарить любимым мужчинам, читайте в декабре!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Documents and Settings\khalitova\Рабочий стол\ЛЯХОВА 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861048"/>
            <a:ext cx="1512168" cy="2007361"/>
          </a:xfrm>
          <a:prstGeom prst="rect">
            <a:avLst/>
          </a:prstGeom>
          <a:noFill/>
        </p:spPr>
      </p:pic>
      <p:pic>
        <p:nvPicPr>
          <p:cNvPr id="4101" name="Picture 5" descr="C:\Documents and Settings\khalitova\Рабочий стол\ЛЯХОВА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3717032"/>
            <a:ext cx="1228737" cy="218281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796136" y="620688"/>
            <a:ext cx="31432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Здоровая столица - FARA и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TRISA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2" name="Picture 6" descr="C:\Documents and Settings\khalitova\Рабочий стол\ЛЯХОВА 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980728"/>
            <a:ext cx="1623758" cy="2160240"/>
          </a:xfrm>
          <a:prstGeom prst="rect">
            <a:avLst/>
          </a:prstGeom>
          <a:noFill/>
        </p:spPr>
      </p:pic>
      <p:pic>
        <p:nvPicPr>
          <p:cNvPr id="4103" name="Picture 7" descr="C:\Documents and Settings\khalitova\Рабочий стол\ЛЯХОВА 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3140968"/>
            <a:ext cx="2023328" cy="2796544"/>
          </a:xfrm>
          <a:prstGeom prst="rect">
            <a:avLst/>
          </a:prstGeom>
          <a:noFill/>
        </p:spPr>
      </p:pic>
      <p:pic>
        <p:nvPicPr>
          <p:cNvPr id="4104" name="Picture 8" descr="C:\Documents and Settings\khalitova\Рабочий стол\ЛЯХОВА 1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76256" y="3212976"/>
            <a:ext cx="1988715" cy="2657486"/>
          </a:xfrm>
          <a:prstGeom prst="rect">
            <a:avLst/>
          </a:prstGeom>
          <a:noFill/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79512" y="332656"/>
            <a:ext cx="4429156" cy="54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noProof="0" dirty="0" smtClean="0">
                <a:latin typeface="Times New Roman" pitchFamily="18" charset="0"/>
                <a:ea typeface="+mj-ea"/>
                <a:cs typeface="Times New Roman" pitchFamily="18" charset="0"/>
              </a:rPr>
              <a:t>Реклама в печати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 rot="18734638">
            <a:off x="2666668" y="3030747"/>
            <a:ext cx="413347" cy="2880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997858">
            <a:off x="5681467" y="3089458"/>
            <a:ext cx="665887" cy="2880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524804">
            <a:off x="2386842" y="4552596"/>
            <a:ext cx="559132" cy="2880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6676686">
            <a:off x="7878455" y="2711389"/>
            <a:ext cx="665887" cy="2880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Социальные сети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khalitova\Рабочий стол\презентация фото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980728"/>
            <a:ext cx="3672408" cy="3305167"/>
          </a:xfrm>
          <a:prstGeom prst="rect">
            <a:avLst/>
          </a:prstGeom>
          <a:noFill/>
        </p:spPr>
      </p:pic>
      <p:pic>
        <p:nvPicPr>
          <p:cNvPr id="1027" name="Picture 3" descr="C:\Documents and Settings\khalitova\Рабочий стол\презентация фото 2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764704"/>
            <a:ext cx="3960440" cy="35643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76056" y="548680"/>
            <a:ext cx="378621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http://vk.com/public50305165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Documents and Settings\khalitova\Рабочий стол\презентация фото 3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3789040"/>
            <a:ext cx="2376264" cy="213863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3528" y="548680"/>
            <a:ext cx="407196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https://www.facebook.com/ruscosmetics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4653136"/>
            <a:ext cx="40005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http://instagram.com/ruscosmetic</a:t>
            </a:r>
            <a:endParaRPr lang="ru-RU" sz="1100" dirty="0">
              <a:latin typeface="Times New Roman" pitchFamily="18" charset="0"/>
              <a:cs typeface="Times New Roman" pitchFamily="18" charset="0"/>
              <a:hlinkClick r:id="rId4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843808" y="116632"/>
            <a:ext cx="2880320" cy="857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P.O.S.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1584176" cy="220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124744"/>
            <a:ext cx="172341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356992"/>
            <a:ext cx="1592061" cy="2264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 descr="Karta_visual_small.pn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012160" y="3573016"/>
            <a:ext cx="1584176" cy="1938406"/>
          </a:xfrm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1124744"/>
            <a:ext cx="1224136" cy="1681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3501008"/>
            <a:ext cx="2808312" cy="191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3968" y="1124744"/>
            <a:ext cx="251710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6912768" cy="4497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59832" y="260648"/>
            <a:ext cx="2880320" cy="857232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ПОДАРОЧНЫЙ </a:t>
            </a:r>
            <a:r>
              <a:rPr lang="en-U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VIP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-НАБОР</a:t>
            </a:r>
            <a:b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сезона 2013-2014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1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059832" y="476672"/>
            <a:ext cx="2880320" cy="5040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НАШИ ПЛАНЫ 2014</a:t>
            </a:r>
            <a:endParaRPr lang="ru-RU" sz="1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13" descr="Logo Krasnaya Liniya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656184" cy="1207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 descr="Красная линия Разнес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966576"/>
            <a:ext cx="6192688" cy="4534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979712" y="5157192"/>
            <a:ext cx="583264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250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мл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Новые продукты в категориях «Уход за волосами»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«Уход за телом»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548680"/>
            <a:ext cx="2880320" cy="5040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НАШИ ПЛАНЫ 2014</a:t>
            </a:r>
            <a:endParaRPr lang="ru-RU" sz="1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3203848" y="1268760"/>
            <a:ext cx="568863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А ТАК ЖЕ: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Жидкое мыло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дой-паках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500 мл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Средства для укладки: новый дизайн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- Кремовая продукция: новые продукты, новый дизайн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- Серия средств для ухода за кожей лица (цветочная): новые продукты, в том числе инновационные (</a:t>
            </a:r>
            <a:r>
              <a:rPr lang="ru-RU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л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осьон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для лица с каплями масла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Подарочные наборы сезона 2014-2015 (</a:t>
            </a:r>
            <a:r>
              <a:rPr lang="en-US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13 SKU</a:t>
            </a:r>
            <a:r>
              <a:rPr lang="ru-RU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b="1" dirty="0" err="1" smtClean="0">
                <a:solidFill>
                  <a:srgbClr val="C00000"/>
                </a:solidFill>
                <a:cs typeface="Times New Roman" pitchFamily="18" charset="0"/>
              </a:rPr>
              <a:t>SensoTerapia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</a:rPr>
              <a:t> новая линейка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</a:rPr>
              <a:t> средств для ухода за кожей (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</a:rPr>
              <a:t>в том числе инновационные двухфазные средства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</a:rPr>
              <a:t>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Подарочные наборы сезона 2014-2015 (2</a:t>
            </a:r>
            <a:r>
              <a:rPr lang="en-US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SKU</a:t>
            </a:r>
            <a:r>
              <a:rPr lang="ru-RU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4" name="Рисунок 13" descr="Logo Krasnaya Liniya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656184" cy="1207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Красный апельси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501742"/>
            <a:ext cx="1440160" cy="366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5085184"/>
            <a:ext cx="288032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500 мл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(флакон новой формы)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для сети «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Ашан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764704"/>
            <a:ext cx="2880320" cy="5040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6088A0"/>
                </a:solidFill>
                <a:latin typeface="Times New Roman" pitchFamily="18" charset="0"/>
                <a:cs typeface="Times New Roman" pitchFamily="18" charset="0"/>
              </a:rPr>
              <a:t>НАШИ ПЛАНЫ 2014</a:t>
            </a:r>
            <a:endParaRPr lang="ru-RU" sz="1800" dirty="0">
              <a:solidFill>
                <a:srgbClr val="6088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Рисунок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736304" cy="18927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79512" y="1700808"/>
            <a:ext cx="367240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6088A0"/>
                </a:solidFill>
              </a:rPr>
              <a:t>- полное обновление линейки (новый дизайн, новые продукты)</a:t>
            </a:r>
          </a:p>
          <a:p>
            <a:r>
              <a:rPr lang="ru-RU" dirty="0" smtClean="0">
                <a:solidFill>
                  <a:srgbClr val="6088A0"/>
                </a:solidFill>
              </a:rPr>
              <a:t>- банная серия: новые шампуни для бани и сауны</a:t>
            </a:r>
          </a:p>
          <a:p>
            <a:r>
              <a:rPr lang="ru-RU" dirty="0" smtClean="0">
                <a:solidFill>
                  <a:srgbClr val="6088A0"/>
                </a:solidFill>
              </a:rPr>
              <a:t>- подарочные наборы сезона 2014-2015 (2 </a:t>
            </a:r>
            <a:r>
              <a:rPr lang="en-US" dirty="0" smtClean="0">
                <a:solidFill>
                  <a:srgbClr val="6088A0"/>
                </a:solidFill>
              </a:rPr>
              <a:t>SKU</a:t>
            </a:r>
            <a:r>
              <a:rPr lang="ru-RU" dirty="0" smtClean="0">
                <a:solidFill>
                  <a:srgbClr val="6088A0"/>
                </a:solidFill>
              </a:rPr>
              <a:t>)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6088A0"/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76672"/>
            <a:ext cx="1656184" cy="95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429000"/>
            <a:ext cx="3024336" cy="2268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156176" y="1700808"/>
            <a:ext cx="27389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новая линейка средств с березовым соком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636912"/>
            <a:ext cx="4176464" cy="2783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38654" y="188640"/>
            <a:ext cx="8568952" cy="36004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C000"/>
                </a:solidFill>
                <a:latin typeface="Segoe Script" pitchFamily="34" charset="0"/>
              </a:rPr>
              <a:t>Забота в косметике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09276"/>
            <a:ext cx="1526811" cy="13722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62068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C3B06"/>
                </a:solidFill>
                <a:latin typeface="Segoe Script" pitchFamily="34" charset="0"/>
              </a:rPr>
              <a:t>ЦВЕТОЧНАЯ СЕРИЯ</a:t>
            </a:r>
            <a:endParaRPr lang="ru-RU" b="1" dirty="0">
              <a:solidFill>
                <a:srgbClr val="7C3B06"/>
              </a:solidFill>
              <a:latin typeface="Segoe Script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986361"/>
            <a:ext cx="1775655" cy="45464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377979"/>
            <a:ext cx="2621871" cy="41849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22" y="980728"/>
            <a:ext cx="1783460" cy="4546456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872889" y="5633986"/>
            <a:ext cx="21993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84106"/>
                </a:solidFill>
                <a:latin typeface="Comic Sans MS" pitchFamily="66" charset="0"/>
              </a:rPr>
              <a:t>Шампуни, 300 мл</a:t>
            </a:r>
            <a:endParaRPr lang="ru-RU" sz="1400" b="1" i="1" dirty="0">
              <a:solidFill>
                <a:srgbClr val="884106"/>
              </a:solidFill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652120" y="5445224"/>
            <a:ext cx="2818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84106"/>
                </a:solidFill>
                <a:latin typeface="Comic Sans MS" pitchFamily="66" charset="0"/>
              </a:rPr>
              <a:t>Жидкое мыло для интимной гигиены, 300 мл</a:t>
            </a:r>
            <a:endParaRPr lang="ru-RU" sz="1400" b="1" i="1" dirty="0">
              <a:solidFill>
                <a:srgbClr val="88410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97173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38654" y="188640"/>
            <a:ext cx="8568952" cy="36004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C000"/>
                </a:solidFill>
                <a:latin typeface="Segoe Script" pitchFamily="34" charset="0"/>
              </a:rPr>
              <a:t>Забота в косметике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09276"/>
            <a:ext cx="1526811" cy="13722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692696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C3B06"/>
                </a:solidFill>
                <a:latin typeface="Segoe Script" pitchFamily="34" charset="0"/>
              </a:rPr>
              <a:t>ПРЯНАЯ СЕРИЯ</a:t>
            </a:r>
            <a:endParaRPr lang="ru-RU" b="1" dirty="0">
              <a:solidFill>
                <a:srgbClr val="7C3B06"/>
              </a:solidFill>
              <a:latin typeface="Segoe Script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052736"/>
            <a:ext cx="1780145" cy="45158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008990"/>
            <a:ext cx="1828599" cy="45213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35882"/>
            <a:ext cx="1822531" cy="451586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3528" y="5517232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84106"/>
                </a:solidFill>
                <a:latin typeface="Comic Sans MS" pitchFamily="66" charset="0"/>
              </a:rPr>
              <a:t>Шампунь, 300 мл</a:t>
            </a:r>
            <a:endParaRPr lang="ru-RU" sz="1400" b="1" i="1" dirty="0">
              <a:solidFill>
                <a:srgbClr val="884106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5856" y="5517232"/>
            <a:ext cx="1835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84106"/>
                </a:solidFill>
                <a:latin typeface="Comic Sans MS" pitchFamily="66" charset="0"/>
              </a:rPr>
              <a:t>Бальзам, 300 мл</a:t>
            </a:r>
            <a:endParaRPr lang="ru-RU" sz="1400" b="1" i="1" dirty="0">
              <a:solidFill>
                <a:srgbClr val="884106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6136" y="5517232"/>
            <a:ext cx="2368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84106"/>
                </a:solidFill>
                <a:latin typeface="Comic Sans MS" pitchFamily="66" charset="0"/>
              </a:rPr>
              <a:t>Гель для душа, 300 мл</a:t>
            </a:r>
            <a:endParaRPr lang="ru-RU" sz="1400" b="1" i="1" dirty="0">
              <a:solidFill>
                <a:srgbClr val="88410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11691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38654" y="188640"/>
            <a:ext cx="8568952" cy="36004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C000"/>
                </a:solidFill>
                <a:latin typeface="Segoe Script" pitchFamily="34" charset="0"/>
              </a:rPr>
              <a:t>Забота в косметике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09276"/>
            <a:ext cx="1526811" cy="13722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C3B06"/>
                </a:solidFill>
                <a:latin typeface="Segoe Script" pitchFamily="34" charset="0"/>
              </a:rPr>
              <a:t>ЯГОДНАЯ СЕРИЯ</a:t>
            </a:r>
            <a:endParaRPr lang="ru-RU" b="1" dirty="0">
              <a:solidFill>
                <a:srgbClr val="7C3B06"/>
              </a:solidFill>
              <a:latin typeface="Segoe Script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905178"/>
            <a:ext cx="1800200" cy="45661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83" y="905076"/>
            <a:ext cx="1811425" cy="45652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904157"/>
            <a:ext cx="1892915" cy="456617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90443" y="5676712"/>
            <a:ext cx="2206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84106"/>
                </a:solidFill>
                <a:latin typeface="Comic Sans MS" pitchFamily="66" charset="0"/>
              </a:rPr>
              <a:t>Гель для душа, 300 мл</a:t>
            </a:r>
            <a:endParaRPr lang="ru-RU" sz="1400" b="1" i="1" dirty="0">
              <a:solidFill>
                <a:srgbClr val="884106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5517232"/>
            <a:ext cx="1825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84106"/>
                </a:solidFill>
                <a:latin typeface="Comic Sans MS" pitchFamily="66" charset="0"/>
              </a:rPr>
              <a:t>Шампунь, 300 мл</a:t>
            </a:r>
            <a:endParaRPr lang="ru-RU" sz="1400" b="1" i="1" dirty="0">
              <a:solidFill>
                <a:srgbClr val="88410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13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gold-star-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62223">
            <a:off x="3916646" y="3862224"/>
            <a:ext cx="1670416" cy="158984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 rot="629042">
            <a:off x="4213164" y="4437458"/>
            <a:ext cx="1104477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50" b="1" dirty="0" smtClean="0">
                <a:solidFill>
                  <a:srgbClr val="CC0066"/>
                </a:solidFill>
              </a:rPr>
              <a:t>ПОДАРОЧНЫЕ НАБОРЫ СЕЗОНА 2013-2014</a:t>
            </a:r>
            <a:endParaRPr lang="ru-RU" sz="950" b="1" dirty="0">
              <a:solidFill>
                <a:srgbClr val="CC0066"/>
              </a:solidFill>
            </a:endParaRPr>
          </a:p>
        </p:txBody>
      </p:sp>
      <p:pic>
        <p:nvPicPr>
          <p:cNvPr id="2052" name="Picture 4" descr="M:\--Work--\КАТАЛОГ Подарочные наборы 2014\Подарочные ныборы JPG\KL set perfect sk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5" y="3501009"/>
            <a:ext cx="1800200" cy="2078402"/>
          </a:xfrm>
          <a:prstGeom prst="rect">
            <a:avLst/>
          </a:prstGeom>
          <a:noFill/>
        </p:spPr>
      </p:pic>
      <p:pic>
        <p:nvPicPr>
          <p:cNvPr id="12" name="Рисунок 13" descr="Logo Krasnaya Liniya.t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0"/>
            <a:ext cx="1656184" cy="1207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M:\--Work--\КАТАЛОГ Подарочные наборы 2014\Подарочные ныборы JPG\KL set gladkaya kog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908720"/>
            <a:ext cx="1259258" cy="2298266"/>
          </a:xfrm>
          <a:prstGeom prst="rect">
            <a:avLst/>
          </a:prstGeom>
          <a:noFill/>
        </p:spPr>
      </p:pic>
      <p:pic>
        <p:nvPicPr>
          <p:cNvPr id="2051" name="Picture 3" descr="M:\--Work--\КАТАЛОГ Подарочные наборы 2014\Подарочные ныборы JPG\KL set glubokoe ochisheni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1268760"/>
            <a:ext cx="1314321" cy="2298266"/>
          </a:xfrm>
          <a:prstGeom prst="rect">
            <a:avLst/>
          </a:prstGeom>
          <a:noFill/>
        </p:spPr>
      </p:pic>
      <p:pic>
        <p:nvPicPr>
          <p:cNvPr id="2053" name="Picture 5" descr="M:\--Work--\КАТАЛОГ Подарочные наборы 2014\Подарочные ныборы JPG\KL set perfect hai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3717032"/>
            <a:ext cx="2604002" cy="2072351"/>
          </a:xfrm>
          <a:prstGeom prst="rect">
            <a:avLst/>
          </a:prstGeom>
          <a:noFill/>
        </p:spPr>
      </p:pic>
      <p:pic>
        <p:nvPicPr>
          <p:cNvPr id="2054" name="Picture 6" descr="M:\--Work--\КАТАЛОГ Подарочные наборы 2014\Подарочные ныборы JPG\KL set kompleksnyi uho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280" y="1484784"/>
            <a:ext cx="1194507" cy="1872208"/>
          </a:xfrm>
          <a:prstGeom prst="rect">
            <a:avLst/>
          </a:prstGeom>
          <a:noFill/>
        </p:spPr>
      </p:pic>
      <p:pic>
        <p:nvPicPr>
          <p:cNvPr id="2055" name="Picture 7" descr="M:\--Work--\КАТАЛОГ Подарочные наборы 2014\Подарочные ныборы JPG\KL set perfect handl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6096" y="1268760"/>
            <a:ext cx="1322328" cy="2171832"/>
          </a:xfrm>
          <a:prstGeom prst="rect">
            <a:avLst/>
          </a:prstGeom>
          <a:noFill/>
        </p:spPr>
      </p:pic>
      <p:pic>
        <p:nvPicPr>
          <p:cNvPr id="2056" name="Picture 8" descr="M:\--Work--\КАТАЛОГ Подарочные наборы 2014\Подарочные ныборы JPG\KL set new year 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896" y="1412776"/>
            <a:ext cx="1346640" cy="2298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38654" y="188640"/>
            <a:ext cx="8568952" cy="36004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C000"/>
                </a:solidFill>
                <a:latin typeface="Segoe Script" pitchFamily="34" charset="0"/>
              </a:rPr>
              <a:t>Забота в косметике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09276"/>
            <a:ext cx="1526811" cy="13722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62068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C3B06"/>
                </a:solidFill>
                <a:latin typeface="Segoe Script" pitchFamily="34" charset="0"/>
              </a:rPr>
              <a:t>ТРАВЯНАЯ СЕРИЯ</a:t>
            </a:r>
            <a:endParaRPr lang="ru-RU" b="1" dirty="0">
              <a:solidFill>
                <a:srgbClr val="7C3B06"/>
              </a:solidFill>
              <a:latin typeface="Segoe Script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980728"/>
            <a:ext cx="970033" cy="258120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109" y="1044093"/>
            <a:ext cx="986518" cy="24237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46" y="1044094"/>
            <a:ext cx="957441" cy="24237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249" y="1037409"/>
            <a:ext cx="972368" cy="24403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976394"/>
            <a:ext cx="958624" cy="258411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43608" y="3501008"/>
            <a:ext cx="1824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84106"/>
                </a:solidFill>
                <a:latin typeface="Comic Sans MS" pitchFamily="66" charset="0"/>
              </a:rPr>
              <a:t>Шампуни, 300 мл</a:t>
            </a:r>
            <a:endParaRPr lang="ru-RU" sz="1400" b="1" i="1" dirty="0">
              <a:solidFill>
                <a:srgbClr val="884106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3928" y="3501008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84106"/>
                </a:solidFill>
                <a:latin typeface="Comic Sans MS" pitchFamily="66" charset="0"/>
              </a:rPr>
              <a:t>Бальзам, 300 мл</a:t>
            </a:r>
            <a:endParaRPr lang="ru-RU" sz="1400" b="1" i="1" dirty="0">
              <a:solidFill>
                <a:srgbClr val="884106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8144" y="3501008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84106"/>
                </a:solidFill>
                <a:latin typeface="Comic Sans MS" pitchFamily="66" charset="0"/>
              </a:rPr>
              <a:t>Гель для душа, 300 мл</a:t>
            </a:r>
            <a:endParaRPr lang="ru-RU" sz="1400" b="1" i="1" dirty="0">
              <a:solidFill>
                <a:srgbClr val="884106"/>
              </a:solidFill>
              <a:latin typeface="Comic Sans MS" pitchFamily="66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58" y="3789042"/>
            <a:ext cx="1204380" cy="191150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789040"/>
            <a:ext cx="1206270" cy="191150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707904" y="4869160"/>
            <a:ext cx="1859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84106"/>
                </a:solidFill>
                <a:latin typeface="Comic Sans MS" pitchFamily="66" charset="0"/>
              </a:rPr>
              <a:t>Жидкое мыло для интимной гигиены, 410 мл</a:t>
            </a:r>
            <a:endParaRPr lang="ru-RU" sz="1400" b="1" i="1" dirty="0">
              <a:solidFill>
                <a:srgbClr val="884106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20025679">
            <a:off x="6361464" y="4559547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884106"/>
                </a:solidFill>
                <a:latin typeface="Comic Sans MS" pitchFamily="66" charset="0"/>
              </a:rPr>
              <a:t> + ПОДАРОЧНЫЕ НАБОРЫ СЕЗОНА 2013-2014</a:t>
            </a:r>
            <a:endParaRPr lang="ru-RU" sz="1600" b="1" i="1" dirty="0">
              <a:solidFill>
                <a:srgbClr val="88410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27581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ivanova\Рабочий стол\Logo-Batis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910034" cy="100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15"/>
          <p:cNvSpPr txBox="1">
            <a:spLocks noChangeArrowheads="1"/>
          </p:cNvSpPr>
          <p:nvPr/>
        </p:nvSpPr>
        <p:spPr bwMode="auto">
          <a:xfrm>
            <a:off x="2483768" y="188640"/>
            <a:ext cx="7740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НАБОРЫ ДЛЯ ДЕПИЛЯЦИИ</a:t>
            </a:r>
          </a:p>
        </p:txBody>
      </p:sp>
      <p:sp>
        <p:nvSpPr>
          <p:cNvPr id="12292" name="TextBox 19"/>
          <p:cNvSpPr txBox="1">
            <a:spLocks noChangeArrowheads="1"/>
          </p:cNvSpPr>
          <p:nvPr/>
        </p:nvSpPr>
        <p:spPr bwMode="auto">
          <a:xfrm>
            <a:off x="2051720" y="692697"/>
            <a:ext cx="7200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i="1" dirty="0">
                <a:solidFill>
                  <a:srgbClr val="C00000"/>
                </a:solidFill>
              </a:rPr>
              <a:t> </a:t>
            </a:r>
            <a:r>
              <a:rPr lang="ru-RU" sz="1600" b="1" i="1" dirty="0">
                <a:solidFill>
                  <a:srgbClr val="C00000"/>
                </a:solidFill>
              </a:rPr>
              <a:t>НАБОРЫ НЕОБХОДИМЫХ СРЕДСТВ ДЛЯ КРАСОТЫ И НЕЖНОСТИ КОЖИ ВАШИХ НОЖЕК И ОБЛАСТИ БИКИНИ</a:t>
            </a:r>
          </a:p>
          <a:p>
            <a:pPr>
              <a:buFont typeface="Wingdings" pitchFamily="2" charset="2"/>
              <a:buChar char="Ø"/>
            </a:pPr>
            <a:r>
              <a:rPr lang="ru-RU" sz="1600" b="1" i="1" dirty="0" smtClean="0">
                <a:solidFill>
                  <a:srgbClr val="C00000"/>
                </a:solidFill>
              </a:rPr>
              <a:t> </a:t>
            </a:r>
            <a:r>
              <a:rPr lang="ru-RU" sz="1600" b="1" i="1" dirty="0">
                <a:solidFill>
                  <a:srgbClr val="C00000"/>
                </a:solidFill>
              </a:rPr>
              <a:t>УДОБНЫЙ ФОРМАТ ПРОДУКТОВ</a:t>
            </a:r>
          </a:p>
          <a:p>
            <a:pPr>
              <a:buFont typeface="Wingdings" pitchFamily="2" charset="2"/>
              <a:buChar char="Ø"/>
            </a:pPr>
            <a:r>
              <a:rPr lang="ru-RU" sz="1600" b="1" i="1" dirty="0" smtClean="0">
                <a:solidFill>
                  <a:srgbClr val="C00000"/>
                </a:solidFill>
              </a:rPr>
              <a:t>3 </a:t>
            </a:r>
            <a:r>
              <a:rPr lang="ru-RU" sz="1600" b="1" i="1" dirty="0">
                <a:solidFill>
                  <a:srgbClr val="C00000"/>
                </a:solidFill>
              </a:rPr>
              <a:t>В 1: ДЕПИЛЯЦИЯ + УВЛАЖНЕНИЕ + УХОД</a:t>
            </a:r>
          </a:p>
          <a:p>
            <a:pPr>
              <a:buFont typeface="Wingdings" pitchFamily="2" charset="2"/>
              <a:buChar char="Ø"/>
            </a:pPr>
            <a:endParaRPr lang="ru-RU" sz="1600" b="1" i="1" dirty="0">
              <a:solidFill>
                <a:srgbClr val="C00000"/>
              </a:solidFill>
            </a:endParaRPr>
          </a:p>
        </p:txBody>
      </p:sp>
      <p:pic>
        <p:nvPicPr>
          <p:cNvPr id="12294" name="Рисунок 7" descr="C:\Documents and Settings\lyachova\Local Settings\Temp\Набор-для-депиляции-обворожительные-ножк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772816"/>
            <a:ext cx="3455987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Рисунок 8" descr="C:\Documents and Settings\lyachova\Local Settings\Temp\Набор-для-депиляции-интим-предлагать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1772816"/>
            <a:ext cx="3382963" cy="280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TextBox 15"/>
          <p:cNvSpPr txBox="1">
            <a:spLocks noChangeArrowheads="1"/>
          </p:cNvSpPr>
          <p:nvPr/>
        </p:nvSpPr>
        <p:spPr bwMode="auto">
          <a:xfrm>
            <a:off x="971550" y="4436641"/>
            <a:ext cx="38877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>
                <a:solidFill>
                  <a:srgbClr val="C00000"/>
                </a:solidFill>
              </a:rPr>
              <a:t>Набор для депиляции «Обворожительные ножки»: </a:t>
            </a:r>
            <a:r>
              <a:rPr lang="ru-RU" sz="1400" i="1">
                <a:solidFill>
                  <a:srgbClr val="C00000"/>
                </a:solidFill>
              </a:rPr>
              <a:t>Крем-депилятор "Йогуртовый", 90 мл + Крем после депиляции "Шелковый", 25 мл + Очищающий скраб для ступней "Мягкие пяточки", 25 мл + Лопатка для депиляции </a:t>
            </a:r>
          </a:p>
        </p:txBody>
      </p:sp>
      <p:sp>
        <p:nvSpPr>
          <p:cNvPr id="12297" name="TextBox 15"/>
          <p:cNvSpPr txBox="1">
            <a:spLocks noChangeArrowheads="1"/>
          </p:cNvSpPr>
          <p:nvPr/>
        </p:nvSpPr>
        <p:spPr bwMode="auto">
          <a:xfrm>
            <a:off x="5256213" y="4436641"/>
            <a:ext cx="388778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>
                <a:solidFill>
                  <a:srgbClr val="C00000"/>
                </a:solidFill>
              </a:rPr>
              <a:t>Набор для депиляции «Интим предлагать»: </a:t>
            </a:r>
            <a:r>
              <a:rPr lang="ru-RU" sz="1400" i="1">
                <a:solidFill>
                  <a:srgbClr val="C00000"/>
                </a:solidFill>
              </a:rPr>
              <a:t>Крем-депилятор "Огуречный", 90 мл + Крем после депиляции "Шелковый", 25 мл + Очищающий скраб для ступней "Мягкие пяточки", 25 мл + Лопатка для депиляции</a:t>
            </a:r>
          </a:p>
        </p:txBody>
      </p:sp>
      <p:sp>
        <p:nvSpPr>
          <p:cNvPr id="13" name="Овал 12"/>
          <p:cNvSpPr/>
          <p:nvPr/>
        </p:nvSpPr>
        <p:spPr>
          <a:xfrm rot="20327964">
            <a:off x="103283" y="1195191"/>
            <a:ext cx="1752600" cy="89920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err="1" smtClean="0">
                <a:solidFill>
                  <a:schemeClr val="tx1"/>
                </a:solidFill>
              </a:rPr>
              <a:t>НОВИНКИфевраль</a:t>
            </a:r>
            <a:r>
              <a:rPr lang="ru-RU" b="1" dirty="0" smtClean="0">
                <a:solidFill>
                  <a:schemeClr val="tx1"/>
                </a:solidFill>
              </a:rPr>
              <a:t> 2014 </a:t>
            </a:r>
            <a:r>
              <a:rPr lang="ru-RU" b="1" dirty="0">
                <a:solidFill>
                  <a:schemeClr val="tx1"/>
                </a:solidFill>
              </a:rPr>
              <a:t>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2433045" cy="1007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476672"/>
            <a:ext cx="2880320" cy="5040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НАШИ ПЛАНЫ 2014</a:t>
            </a:r>
            <a:endParaRPr lang="ru-RU" sz="18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556792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густое мыло в банке 300 мл – 2 вида</a:t>
            </a:r>
          </a:p>
          <a:p>
            <a:r>
              <a:rPr lang="ru-RU" dirty="0" smtClean="0"/>
              <a:t>- подарочный набор сезона 2014-2015</a:t>
            </a:r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542" y="2886788"/>
            <a:ext cx="2099202" cy="148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763127"/>
            <a:ext cx="2304256" cy="1628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16632"/>
            <a:ext cx="2376264" cy="1301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 descr="C:\Documents and Settings\lyachova\Local Settings\Temp\Гель для душа small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2996952"/>
            <a:ext cx="1008112" cy="266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Documents and Settings\lyachova\Local Settings\Temp\Гель-шампунь small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2420888"/>
            <a:ext cx="1050117" cy="2672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Documents and Settings\lyachova\Local Settings\Temp\Шампунь против выпадения волос small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1916832"/>
            <a:ext cx="1050117" cy="266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Documents and Settings\lyachova\Local Settings\Temp\Шампунь против перхоти small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56376" y="1340768"/>
            <a:ext cx="1008112" cy="2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4427984" y="1268760"/>
            <a:ext cx="2880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выпуск продуктов в новом флаконе</a:t>
            </a:r>
          </a:p>
          <a:p>
            <a:r>
              <a:rPr lang="ru-RU" dirty="0" smtClean="0"/>
              <a:t>- подарочные наборы сезона 2014-2015 (11 </a:t>
            </a:r>
            <a:r>
              <a:rPr lang="en-US" dirty="0" smtClean="0"/>
              <a:t>SKU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Win7-server\ftp\products images\8_Special care\Bilka_Collection_-_Intimen_Sapun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2060848"/>
            <a:ext cx="2191996" cy="3881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\\Win7-server\ftp\products images\AQUA NATURA\AN_intimate_ge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764704"/>
            <a:ext cx="1656184" cy="45585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259632" y="1124744"/>
            <a:ext cx="388843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ea typeface="Calibri" pitchFamily="34" charset="0"/>
                <a:cs typeface="Calibri" pitchFamily="34" charset="0"/>
              </a:rPr>
              <a:t>Увлажняющий гель для интимной гигиены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ea typeface="Calibri" pitchFamily="34" charset="0"/>
                <a:cs typeface="Calibri" pitchFamily="34" charset="0"/>
              </a:rPr>
              <a:t>«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ea typeface="Calibri" pitchFamily="34" charset="0"/>
                <a:cs typeface="Calibri" pitchFamily="34" charset="0"/>
              </a:rPr>
              <a:t>Bilka</a:t>
            </a:r>
            <a:r>
              <a:rPr kumimoji="0" lang="bg-BG" sz="1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ea typeface="Calibri" pitchFamily="34" charset="0"/>
                <a:cs typeface="Calibri" pitchFamily="34" charset="0"/>
              </a:rPr>
              <a:t> Aqua Natura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ea typeface="Calibri" pitchFamily="34" charset="0"/>
                <a:cs typeface="Calibri" pitchFamily="34" charset="0"/>
              </a:rPr>
              <a:t>»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ea typeface="Calibr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ea typeface="Calibri" pitchFamily="34" charset="0"/>
              </a:rPr>
              <a:t>с натуральным соком огурца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8000"/>
                </a:solidFill>
              </a:rPr>
              <a:t>(флакон с дозатором 200 мл в индивидуальной картонной коробочке)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3068960"/>
            <a:ext cx="172819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solidFill>
                  <a:srgbClr val="008000"/>
                </a:solidFill>
              </a:rPr>
              <a:t>Жидкое крем-мыло для интимной гигиены с молочной кислотой</a:t>
            </a:r>
            <a:r>
              <a:rPr lang="ru-RU" sz="1400" b="1" dirty="0" smtClean="0">
                <a:solidFill>
                  <a:srgbClr val="008000"/>
                </a:solidFill>
              </a:rPr>
              <a:t> «</a:t>
            </a:r>
            <a:r>
              <a:rPr lang="bg-BG" sz="1400" b="1" dirty="0" smtClean="0">
                <a:solidFill>
                  <a:srgbClr val="008000"/>
                </a:solidFill>
              </a:rPr>
              <a:t>Bilka Collection</a:t>
            </a:r>
            <a:r>
              <a:rPr lang="ru-RU" sz="1400" b="1" dirty="0" smtClean="0">
                <a:solidFill>
                  <a:srgbClr val="008000"/>
                </a:solidFill>
              </a:rPr>
              <a:t>»</a:t>
            </a:r>
          </a:p>
          <a:p>
            <a:pPr algn="ctr"/>
            <a:r>
              <a:rPr lang="ru-RU" sz="1400" dirty="0" smtClean="0">
                <a:solidFill>
                  <a:srgbClr val="008000"/>
                </a:solidFill>
              </a:rPr>
              <a:t>(флакон с дозатором 200 мл в индивидуальной картонной коробочке)</a:t>
            </a:r>
            <a:endParaRPr lang="ru-RU" sz="1400" dirty="0">
              <a:solidFill>
                <a:srgbClr val="008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404664"/>
            <a:ext cx="2880320" cy="5040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НАШИ ПЛАНЫ 2014</a:t>
            </a:r>
            <a:endParaRPr lang="ru-RU" sz="1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440160" cy="94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Antique print: picture of Pink Rose (Rosa damascena celsiana) - 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81024" y="-280832"/>
            <a:ext cx="1051315" cy="16129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C:\Documents and Settings\lyachova\Local Settings\Temp\rosa_damascena_all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4005064"/>
            <a:ext cx="3735383" cy="1691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5436096" y="980728"/>
            <a:ext cx="3456384" cy="3168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u="sng" dirty="0" smtClean="0">
                <a:solidFill>
                  <a:srgbClr val="A1013A"/>
                </a:solidFill>
              </a:rPr>
              <a:t>„</a:t>
            </a:r>
            <a:r>
              <a:rPr lang="ru-RU" sz="1200" b="1" u="sng" dirty="0" err="1" smtClean="0">
                <a:solidFill>
                  <a:srgbClr val="A1013A"/>
                </a:solidFill>
              </a:rPr>
              <a:t>Bilka</a:t>
            </a:r>
            <a:r>
              <a:rPr lang="ru-RU" sz="1200" b="1" u="sng" dirty="0" smtClean="0">
                <a:solidFill>
                  <a:srgbClr val="A1013A"/>
                </a:solidFill>
              </a:rPr>
              <a:t> </a:t>
            </a:r>
            <a:r>
              <a:rPr lang="ru-RU" sz="1200" b="1" u="sng" dirty="0" err="1" smtClean="0">
                <a:solidFill>
                  <a:srgbClr val="A1013A"/>
                </a:solidFill>
              </a:rPr>
              <a:t>Collection</a:t>
            </a:r>
            <a:r>
              <a:rPr lang="ru-RU" sz="1200" b="1" u="sng" dirty="0" smtClean="0">
                <a:solidFill>
                  <a:srgbClr val="A1013A"/>
                </a:solidFill>
              </a:rPr>
              <a:t>”  серия "</a:t>
            </a:r>
            <a:r>
              <a:rPr lang="ru-RU" sz="1200" b="1" u="sng" dirty="0" err="1" smtClean="0">
                <a:solidFill>
                  <a:srgbClr val="A1013A"/>
                </a:solidFill>
              </a:rPr>
              <a:t>Rosa</a:t>
            </a:r>
            <a:r>
              <a:rPr lang="ru-RU" sz="1200" b="1" u="sng" dirty="0" smtClean="0">
                <a:solidFill>
                  <a:srgbClr val="A1013A"/>
                </a:solidFill>
              </a:rPr>
              <a:t> </a:t>
            </a:r>
            <a:r>
              <a:rPr lang="ru-RU" sz="1200" b="1" u="sng" dirty="0" err="1" smtClean="0">
                <a:solidFill>
                  <a:srgbClr val="A1013A"/>
                </a:solidFill>
              </a:rPr>
              <a:t>Damascena</a:t>
            </a:r>
            <a:r>
              <a:rPr lang="ru-RU" sz="1200" b="1" u="sng" dirty="0" smtClean="0">
                <a:solidFill>
                  <a:srgbClr val="A1013A"/>
                </a:solidFill>
              </a:rPr>
              <a:t>":</a:t>
            </a:r>
            <a:r>
              <a:rPr lang="ru-RU" sz="1200" dirty="0" smtClean="0">
                <a:solidFill>
                  <a:srgbClr val="A1013A"/>
                </a:solidFill>
              </a:rPr>
              <a:t/>
            </a:r>
            <a:br>
              <a:rPr lang="ru-RU" sz="1200" dirty="0" smtClean="0">
                <a:solidFill>
                  <a:srgbClr val="A1013A"/>
                </a:solidFill>
              </a:rPr>
            </a:br>
            <a:r>
              <a:rPr lang="ru-RU" sz="1200" b="1" dirty="0" smtClean="0">
                <a:solidFill>
                  <a:srgbClr val="A1013A"/>
                </a:solidFill>
              </a:rPr>
              <a:t>1. Тоник для лица очищающий с органической розовой водой.  </a:t>
            </a:r>
            <a:r>
              <a:rPr lang="ru-RU" sz="1200" dirty="0" smtClean="0">
                <a:solidFill>
                  <a:srgbClr val="A1013A"/>
                </a:solidFill>
              </a:rPr>
              <a:t> (не содержит спирт)</a:t>
            </a:r>
            <a:r>
              <a:rPr lang="ru-RU" sz="1200" b="1" dirty="0" smtClean="0">
                <a:solidFill>
                  <a:srgbClr val="A1013A"/>
                </a:solidFill>
              </a:rPr>
              <a:t/>
            </a:r>
            <a:br>
              <a:rPr lang="ru-RU" sz="1200" b="1" dirty="0" smtClean="0">
                <a:solidFill>
                  <a:srgbClr val="A1013A"/>
                </a:solidFill>
              </a:rPr>
            </a:br>
            <a:r>
              <a:rPr lang="ru-RU" sz="1200" b="1" dirty="0" smtClean="0">
                <a:solidFill>
                  <a:srgbClr val="A1013A"/>
                </a:solidFill>
              </a:rPr>
              <a:t>2</a:t>
            </a:r>
            <a:r>
              <a:rPr lang="ru-RU" sz="1200" dirty="0" smtClean="0">
                <a:solidFill>
                  <a:srgbClr val="A1013A"/>
                </a:solidFill>
              </a:rPr>
              <a:t>.</a:t>
            </a:r>
            <a:r>
              <a:rPr lang="ru-RU" sz="1200" b="1" dirty="0" smtClean="0">
                <a:solidFill>
                  <a:srgbClr val="A1013A"/>
                </a:solidFill>
              </a:rPr>
              <a:t> Гель для умывания с органической розовой водой.</a:t>
            </a:r>
            <a:br>
              <a:rPr lang="ru-RU" sz="1200" b="1" dirty="0" smtClean="0">
                <a:solidFill>
                  <a:srgbClr val="A1013A"/>
                </a:solidFill>
              </a:rPr>
            </a:br>
            <a:r>
              <a:rPr lang="ru-RU" sz="1200" b="1" dirty="0" smtClean="0">
                <a:solidFill>
                  <a:srgbClr val="A1013A"/>
                </a:solidFill>
              </a:rPr>
              <a:t>3. Крем для лица </a:t>
            </a:r>
            <a:r>
              <a:rPr lang="ru-RU" sz="1200" b="1" dirty="0" err="1" smtClean="0">
                <a:solidFill>
                  <a:srgbClr val="A1013A"/>
                </a:solidFill>
              </a:rPr>
              <a:t>Anti-Age</a:t>
            </a:r>
            <a:r>
              <a:rPr lang="ru-RU" sz="1200" b="1" dirty="0" smtClean="0">
                <a:solidFill>
                  <a:srgbClr val="A1013A"/>
                </a:solidFill>
              </a:rPr>
              <a:t> омолаживающий с органической розовой водой и органическим розовым маслом.</a:t>
            </a:r>
            <a:br>
              <a:rPr lang="ru-RU" sz="1200" b="1" dirty="0" smtClean="0">
                <a:solidFill>
                  <a:srgbClr val="A1013A"/>
                </a:solidFill>
              </a:rPr>
            </a:br>
            <a:r>
              <a:rPr lang="ru-RU" sz="1200" b="1" dirty="0" smtClean="0">
                <a:solidFill>
                  <a:srgbClr val="A1013A"/>
                </a:solidFill>
              </a:rPr>
              <a:t>4. Гель для кожи вокруг глаз с органической розовой водой.</a:t>
            </a:r>
            <a:br>
              <a:rPr lang="ru-RU" sz="1200" b="1" dirty="0" smtClean="0">
                <a:solidFill>
                  <a:srgbClr val="A1013A"/>
                </a:solidFill>
              </a:rPr>
            </a:br>
            <a:r>
              <a:rPr lang="ru-RU" sz="1200" b="1" dirty="0" smtClean="0">
                <a:solidFill>
                  <a:srgbClr val="A1013A"/>
                </a:solidFill>
              </a:rPr>
              <a:t>5. Крем для тела омолаживающий с органической розовой водой и органическим розовым маслом.</a:t>
            </a:r>
            <a:br>
              <a:rPr lang="ru-RU" sz="1200" b="1" dirty="0" smtClean="0">
                <a:solidFill>
                  <a:srgbClr val="A1013A"/>
                </a:solidFill>
              </a:rPr>
            </a:br>
            <a:r>
              <a:rPr lang="ru-RU" sz="1200" b="1" dirty="0" smtClean="0">
                <a:solidFill>
                  <a:srgbClr val="A1013A"/>
                </a:solidFill>
              </a:rPr>
              <a:t>6. Крем для рук и ногтей  омолаживающий с органической розовой водой и органическим розовым маслом. </a:t>
            </a:r>
            <a:endParaRPr lang="ru-RU" sz="1200" dirty="0">
              <a:solidFill>
                <a:srgbClr val="A1013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:\BrandManagers\Naslednikova\Дизайн\FARA\FarClassic_коллаж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17032"/>
            <a:ext cx="3275856" cy="22073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476672"/>
            <a:ext cx="2880320" cy="5040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НАШИ ПЛАНЫ 2014</a:t>
            </a:r>
            <a:endParaRPr lang="ru-RU" sz="1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944216" cy="92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51520" y="1268760"/>
            <a:ext cx="43924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- FARA </a:t>
            </a:r>
            <a:r>
              <a:rPr lang="ru-RU" dirty="0" err="1" smtClean="0">
                <a:solidFill>
                  <a:srgbClr val="C00000"/>
                </a:solidFill>
              </a:rPr>
              <a:t>Classic</a:t>
            </a:r>
            <a:r>
              <a:rPr lang="ru-RU" dirty="0" smtClean="0">
                <a:solidFill>
                  <a:srgbClr val="C00000"/>
                </a:solidFill>
              </a:rPr>
              <a:t>: новые оттенки (7 тонов) + новый дизайн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- новая линейка стойкой краски-мусса </a:t>
            </a:r>
            <a:r>
              <a:rPr lang="en-US" b="1" dirty="0" smtClean="0">
                <a:solidFill>
                  <a:srgbClr val="C00000"/>
                </a:solidFill>
              </a:rPr>
              <a:t>Fara Lounge Mousse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- оттеночные бальзамы: обновление упаковки (новый флакон) + новый дизайн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- оттеночная пенка-мусс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- подарочные наборы </a:t>
            </a:r>
            <a:r>
              <a:rPr lang="en-US" dirty="0" smtClean="0">
                <a:solidFill>
                  <a:srgbClr val="C00000"/>
                </a:solidFill>
              </a:rPr>
              <a:t>Fara Special Care </a:t>
            </a:r>
            <a:r>
              <a:rPr lang="ru-RU" dirty="0" smtClean="0">
                <a:solidFill>
                  <a:srgbClr val="C00000"/>
                </a:solidFill>
              </a:rPr>
              <a:t>сезона 2014-2015 (2 </a:t>
            </a:r>
            <a:r>
              <a:rPr lang="en-US" dirty="0" smtClean="0">
                <a:solidFill>
                  <a:srgbClr val="C00000"/>
                </a:solidFill>
              </a:rPr>
              <a:t>SKU</a:t>
            </a:r>
            <a:r>
              <a:rPr lang="ru-RU" dirty="0" smtClean="0">
                <a:solidFill>
                  <a:srgbClr val="C00000"/>
                </a:solidFill>
              </a:rPr>
              <a:t>)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68760"/>
            <a:ext cx="4392488" cy="3294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140968"/>
            <a:ext cx="3195886" cy="3195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60648"/>
            <a:ext cx="2880320" cy="5040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НАШИ ПЛАНЫ 2014</a:t>
            </a:r>
            <a:endParaRPr lang="ru-RU" sz="1800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2195289" cy="16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 descr="W:\--Work--\Winx\Пеномойка\-New style 2013-\girls_png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780928"/>
            <a:ext cx="2640013" cy="2030413"/>
          </a:xfrm>
          <a:prstGeom prst="rect">
            <a:avLst/>
          </a:prstGeom>
          <a:noFill/>
        </p:spPr>
      </p:pic>
      <p:pic>
        <p:nvPicPr>
          <p:cNvPr id="7" name="Picture 2" descr="K:\BrandManagers\Naslednikova\Дизайн\Hello Kitty\H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980728"/>
            <a:ext cx="1789345" cy="2016224"/>
          </a:xfrm>
          <a:prstGeom prst="rect">
            <a:avLst/>
          </a:prstGeom>
          <a:noFill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221088"/>
            <a:ext cx="3156690" cy="14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Заголовок 1"/>
          <p:cNvSpPr txBox="1">
            <a:spLocks/>
          </p:cNvSpPr>
          <p:nvPr/>
        </p:nvSpPr>
        <p:spPr>
          <a:xfrm rot="19855453">
            <a:off x="-82073" y="2688120"/>
            <a:ext cx="2880320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ДЕТСКИЕ ПОДАРОЧНЫЕ НАБОРЫ СЕЗОНА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2013-2014 (16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SKU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20124584">
            <a:off x="5329176" y="2823916"/>
            <a:ext cx="2880320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НОВЫЕ ЛИЦЕНЗИИ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4365104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entury" pitchFamily="18" charset="0"/>
              </a:rPr>
              <a:t>БЛАГОДАРИМ ЗА ВНИМАНИЕ!</a:t>
            </a:r>
            <a:endParaRPr lang="ru-RU" sz="2400" b="1" dirty="0">
              <a:solidFill>
                <a:schemeClr val="bg1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736304" cy="18927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C:\Users\Solovieva\Desktop\ОСОБАЯ СЕРИЯ\Ягодный джем дойпа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0"/>
            <a:ext cx="2232248" cy="302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5" descr="C:\Users\Solovieva\Desktop\ОСОБАЯ СЕРИЯ\Овсяное молочко дойпак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95667" y="0"/>
            <a:ext cx="2248333" cy="305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 descr="leaf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1088674">
            <a:off x="6472961" y="227918"/>
            <a:ext cx="967127" cy="72627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8"/>
          <p:cNvSpPr txBox="1"/>
          <p:nvPr/>
        </p:nvSpPr>
        <p:spPr>
          <a:xfrm rot="19722070">
            <a:off x="6614917" y="434240"/>
            <a:ext cx="69281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50" b="1" dirty="0" smtClean="0"/>
              <a:t>Февраль</a:t>
            </a:r>
          </a:p>
          <a:p>
            <a:pPr algn="ctr"/>
            <a:r>
              <a:rPr lang="ru-RU" sz="1050" b="1" dirty="0" smtClean="0"/>
              <a:t> 2013</a:t>
            </a:r>
            <a:endParaRPr lang="ru-RU" sz="1050" b="1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260648"/>
            <a:ext cx="159661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1124744"/>
            <a:ext cx="159242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1988840"/>
            <a:ext cx="1612776" cy="7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leaf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1088674">
            <a:off x="2255308" y="1284172"/>
            <a:ext cx="967127" cy="72627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TextBox 23"/>
          <p:cNvSpPr txBox="1"/>
          <p:nvPr/>
        </p:nvSpPr>
        <p:spPr>
          <a:xfrm rot="19722070">
            <a:off x="2498253" y="1490494"/>
            <a:ext cx="49083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50" b="1" dirty="0" smtClean="0"/>
              <a:t>Март</a:t>
            </a:r>
          </a:p>
          <a:p>
            <a:pPr algn="ctr"/>
            <a:r>
              <a:rPr lang="ru-RU" sz="1050" b="1" dirty="0" smtClean="0"/>
              <a:t> 2013</a:t>
            </a:r>
            <a:endParaRPr lang="ru-RU" sz="1050" b="1" dirty="0"/>
          </a:p>
        </p:txBody>
      </p:sp>
      <p:pic>
        <p:nvPicPr>
          <p:cNvPr id="4100" name="Picture 4" descr="M:\--Work--\2. В производстве\Особая серия\Банная\Особая серия Банная лого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7544" y="1988840"/>
            <a:ext cx="1800200" cy="1396395"/>
          </a:xfrm>
          <a:prstGeom prst="rect">
            <a:avLst/>
          </a:prstGeom>
          <a:noFill/>
        </p:spPr>
      </p:pic>
      <p:pic>
        <p:nvPicPr>
          <p:cNvPr id="34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47664" y="3501008"/>
            <a:ext cx="1225494" cy="2715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3356992"/>
            <a:ext cx="1267353" cy="2809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645024"/>
            <a:ext cx="1267352" cy="2809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71600" y="3789040"/>
            <a:ext cx="1274699" cy="282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508104" y="4581128"/>
            <a:ext cx="1535678" cy="171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283968" y="5013176"/>
            <a:ext cx="1480832" cy="166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72000" y="3140968"/>
            <a:ext cx="1453797" cy="1623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347864" y="3429000"/>
            <a:ext cx="1493098" cy="1651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526440" y="4221088"/>
            <a:ext cx="161756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5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588224" y="3212976"/>
            <a:ext cx="1560173" cy="172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0" name="Picture 5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483768" y="4797152"/>
            <a:ext cx="1008112" cy="1778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1" name="Рисунок 50" descr="leaf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1088674">
            <a:off x="2440513" y="3468279"/>
            <a:ext cx="967127" cy="72627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2" name="TextBox 51"/>
          <p:cNvSpPr txBox="1"/>
          <p:nvPr/>
        </p:nvSpPr>
        <p:spPr>
          <a:xfrm rot="19722070">
            <a:off x="2618537" y="3631998"/>
            <a:ext cx="62068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50" b="1" dirty="0" smtClean="0"/>
              <a:t>Ноябрь</a:t>
            </a:r>
          </a:p>
          <a:p>
            <a:pPr algn="ctr"/>
            <a:r>
              <a:rPr lang="ru-RU" sz="1050" b="1" dirty="0" smtClean="0"/>
              <a:t> 2013</a:t>
            </a:r>
            <a:endParaRPr lang="ru-RU" sz="105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736304" cy="18927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M:\--Work--\2. В производстве\Особая серия\Банная\Особая серия Банная лог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32656"/>
            <a:ext cx="1800200" cy="1396395"/>
          </a:xfrm>
          <a:prstGeom prst="rect">
            <a:avLst/>
          </a:prstGeom>
          <a:noFill/>
        </p:spPr>
      </p:pic>
      <p:pic>
        <p:nvPicPr>
          <p:cNvPr id="6146" name="Picture 2" descr="M:\--Work--\КАТАЛОГ Подарочные наборы 2014\Подарочные ныборы JPG\OS set comprehensive ca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140968"/>
            <a:ext cx="2088232" cy="2769538"/>
          </a:xfrm>
          <a:prstGeom prst="rect">
            <a:avLst/>
          </a:prstGeom>
          <a:noFill/>
        </p:spPr>
      </p:pic>
      <p:pic>
        <p:nvPicPr>
          <p:cNvPr id="6147" name="Picture 3" descr="M:\--Work--\КАТАЛОГ Подарочные наборы 2014\Подарочные ныборы JPG\OS PN Body Ca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76672"/>
            <a:ext cx="1909241" cy="2532150"/>
          </a:xfrm>
          <a:prstGeom prst="rect">
            <a:avLst/>
          </a:prstGeom>
          <a:noFill/>
        </p:spPr>
      </p:pic>
      <p:pic>
        <p:nvPicPr>
          <p:cNvPr id="6149" name="Picture 5" descr="M:\--Work--\КАТАЛОГ Подарочные наборы 2014\Подарочные ныборы JPG\OS-PN-Desserts-for-skin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844824"/>
            <a:ext cx="2549277" cy="4072328"/>
          </a:xfrm>
          <a:prstGeom prst="rect">
            <a:avLst/>
          </a:prstGeom>
          <a:noFill/>
        </p:spPr>
      </p:pic>
      <p:pic>
        <p:nvPicPr>
          <p:cNvPr id="6150" name="Picture 6" descr="M:\--Work--\КАТАЛОГ Подарочные наборы 2014\Подарочные ныборы JPG\OS set with light steam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3284984"/>
            <a:ext cx="3048000" cy="2624137"/>
          </a:xfrm>
          <a:prstGeom prst="rect">
            <a:avLst/>
          </a:prstGeom>
          <a:noFill/>
        </p:spPr>
      </p:pic>
      <p:pic>
        <p:nvPicPr>
          <p:cNvPr id="33" name="Рисунок 32" descr="leaf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88674">
            <a:off x="6219290" y="1715017"/>
            <a:ext cx="2122847" cy="159416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8" name="TextBox 37"/>
          <p:cNvSpPr txBox="1"/>
          <p:nvPr/>
        </p:nvSpPr>
        <p:spPr>
          <a:xfrm rot="19722070">
            <a:off x="6584121" y="2161576"/>
            <a:ext cx="17035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ПОДАРОЧНЫЕ НАБОРЫ СЕЗОНА 2013-2014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420888"/>
            <a:ext cx="4536504" cy="318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979712" y="476672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Косметическая серия «</a:t>
            </a: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</a:rPr>
              <a:t>Le Flirt» </a:t>
            </a:r>
          </a:p>
          <a:p>
            <a:pPr algn="ctr"/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создана с использованием ингредиентов, </a:t>
            </a:r>
          </a:p>
          <a:p>
            <a:pPr algn="ctr"/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традиционных для Франции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2433045" cy="1007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067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91449">
            <a:off x="4611008" y="1672691"/>
            <a:ext cx="1481446" cy="132589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2081273">
            <a:off x="4395049" y="2135259"/>
            <a:ext cx="1805110" cy="448006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Июль 2013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655877">
            <a:off x="60021" y="1806669"/>
            <a:ext cx="1511769" cy="1068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942460">
            <a:off x="2444679" y="1802053"/>
            <a:ext cx="1656184" cy="1170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 descr="M:\--Work--\КАТАЛОГ Подарочные наборы 2014\Подарочные ныборы JPG\LF set tender car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2060848"/>
            <a:ext cx="2631748" cy="3471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M:\--Work--\КАТАЛОГ Подарочные наборы 2014\Подарочные ныборы JPG\BA set body ca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3384376" cy="4488562"/>
          </a:xfrm>
          <a:prstGeom prst="rect">
            <a:avLst/>
          </a:prstGeom>
          <a:noFill/>
        </p:spPr>
      </p:pic>
      <p:pic>
        <p:nvPicPr>
          <p:cNvPr id="8195" name="Picture 3" descr="M:\--Work--\КАТАЛОГ Подарочные наборы 2014\Подарочные ныборы JPG\BA set face ca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40768"/>
            <a:ext cx="3456384" cy="4584064"/>
          </a:xfrm>
          <a:prstGeom prst="rect">
            <a:avLst/>
          </a:prstGeom>
          <a:noFill/>
        </p:spPr>
      </p:pic>
      <p:pic>
        <p:nvPicPr>
          <p:cNvPr id="8196" name="Picture 4" descr="L:\АССОРТИМЕНТ КЛ\Бабушкина Аптека\!_БА рестайлинг 2011\БА презентация\Logo Б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72208" cy="1872208"/>
          </a:xfrm>
          <a:prstGeom prst="rect">
            <a:avLst/>
          </a:prstGeom>
          <a:noFill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0"/>
            <a:ext cx="2880320" cy="79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Овал 16"/>
          <p:cNvSpPr/>
          <p:nvPr/>
        </p:nvSpPr>
        <p:spPr>
          <a:xfrm>
            <a:off x="3491880" y="404664"/>
            <a:ext cx="1656184" cy="1368152"/>
          </a:xfrm>
          <a:prstGeom prst="ellipse">
            <a:avLst/>
          </a:prstGeom>
          <a:noFill/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663300"/>
                </a:solidFill>
              </a:rPr>
              <a:t>ПОДАРОЧНЫЕ НАБОРЫ СЕЗОНА </a:t>
            </a:r>
          </a:p>
          <a:p>
            <a:pPr algn="ctr"/>
            <a:r>
              <a:rPr lang="ru-RU" sz="1200" b="1" dirty="0" smtClean="0">
                <a:solidFill>
                  <a:srgbClr val="663300"/>
                </a:solidFill>
              </a:rPr>
              <a:t>2013-2014</a:t>
            </a:r>
            <a:endParaRPr lang="ru-RU" sz="12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M:\--Work--\--- Batist ---\2013 новый дизайн и пересертификация\Скетчи\Cucumb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76672"/>
            <a:ext cx="1558151" cy="3672408"/>
          </a:xfrm>
          <a:prstGeom prst="rect">
            <a:avLst/>
          </a:prstGeom>
          <a:noFill/>
        </p:spPr>
      </p:pic>
      <p:pic>
        <p:nvPicPr>
          <p:cNvPr id="5" name="Picture 4" descr="C:\Documents and Settings\ivanova\Рабочий стол\Logo-Batis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22558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Documents and Settings\ivanova\Рабочий стол\2v1_Depilyacia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29826">
            <a:off x="4437711" y="844972"/>
            <a:ext cx="1134769" cy="11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4" descr="choco_small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1340768"/>
            <a:ext cx="1847196" cy="311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18" descr="Cucumber_small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1268760"/>
            <a:ext cx="194878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8" descr="C:\Documents and Settings\lyachova\Local Settings\Temp\Silk_korobka_tub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2912276"/>
            <a:ext cx="2160240" cy="3006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7" descr="TropicalSPA_small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1772816"/>
            <a:ext cx="1512168" cy="4006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7" descr="FootScrub_small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80312" y="1772816"/>
            <a:ext cx="1512168" cy="4004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0" name="Прямоугольник 29"/>
          <p:cNvSpPr/>
          <p:nvPr/>
        </p:nvSpPr>
        <p:spPr>
          <a:xfrm>
            <a:off x="107504" y="3140968"/>
            <a:ext cx="79060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srgbClr val="C00000"/>
              </a:solidFill>
            </a:endParaRPr>
          </a:p>
        </p:txBody>
      </p:sp>
      <p:pic>
        <p:nvPicPr>
          <p:cNvPr id="9" name="Рисунок 19" descr="Yoghurt_small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87624" y="2852936"/>
            <a:ext cx="1944216" cy="3148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5" name="12-конечная звезда 44"/>
          <p:cNvSpPr/>
          <p:nvPr/>
        </p:nvSpPr>
        <p:spPr>
          <a:xfrm>
            <a:off x="2915816" y="4149080"/>
            <a:ext cx="1152128" cy="936104"/>
          </a:xfrm>
          <a:prstGeom prst="star12">
            <a:avLst/>
          </a:prstGeom>
          <a:solidFill>
            <a:srgbClr val="FABEFB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ru-RU" sz="1200" b="1" dirty="0" smtClean="0">
                <a:solidFill>
                  <a:srgbClr val="CC0066"/>
                </a:solidFill>
              </a:rPr>
              <a:t>Май</a:t>
            </a:r>
          </a:p>
          <a:p>
            <a:pPr algn="ctr"/>
            <a:r>
              <a:rPr lang="ru-RU" sz="1200" b="1" dirty="0" smtClean="0">
                <a:solidFill>
                  <a:srgbClr val="CC0066"/>
                </a:solidFill>
              </a:rPr>
              <a:t>2013</a:t>
            </a:r>
            <a:endParaRPr lang="ru-RU" sz="1200" b="1" dirty="0">
              <a:solidFill>
                <a:srgbClr val="CC0066"/>
              </a:solidFill>
            </a:endParaRPr>
          </a:p>
        </p:txBody>
      </p:sp>
      <p:sp>
        <p:nvSpPr>
          <p:cNvPr id="46" name="12-конечная звезда 45"/>
          <p:cNvSpPr/>
          <p:nvPr/>
        </p:nvSpPr>
        <p:spPr>
          <a:xfrm>
            <a:off x="7020272" y="1268760"/>
            <a:ext cx="1152128" cy="936104"/>
          </a:xfrm>
          <a:prstGeom prst="star12">
            <a:avLst/>
          </a:prstGeom>
          <a:solidFill>
            <a:srgbClr val="FABEFB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ru-RU" sz="1200" b="1" dirty="0" smtClean="0">
                <a:solidFill>
                  <a:srgbClr val="CC0066"/>
                </a:solidFill>
              </a:rPr>
              <a:t>Июнь</a:t>
            </a:r>
          </a:p>
          <a:p>
            <a:pPr algn="ctr"/>
            <a:r>
              <a:rPr lang="ru-RU" sz="1200" b="1" dirty="0" smtClean="0">
                <a:solidFill>
                  <a:srgbClr val="CC0066"/>
                </a:solidFill>
              </a:rPr>
              <a:t>2013</a:t>
            </a:r>
            <a:endParaRPr lang="ru-RU" sz="12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2325</TotalTime>
  <Words>1256</Words>
  <Application>Microsoft Office PowerPoint</Application>
  <PresentationFormat>Экран (4:3)</PresentationFormat>
  <Paragraphs>293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Bilka Homeopathy</vt:lpstr>
      <vt:lpstr>Слайд 24</vt:lpstr>
      <vt:lpstr>Слайд 25</vt:lpstr>
      <vt:lpstr>Слайд 26</vt:lpstr>
      <vt:lpstr>Конкурсы - Спонсорство 1.  Конкурс «Советы Красоты»  от компании «Русская Косметика» на сайте www.mmenu.com</vt:lpstr>
      <vt:lpstr>Благотворительность    </vt:lpstr>
      <vt:lpstr>Праздничные акции   </vt:lpstr>
      <vt:lpstr>Слайд 30</vt:lpstr>
      <vt:lpstr>Социальные сети  </vt:lpstr>
      <vt:lpstr>Слайд 32</vt:lpstr>
      <vt:lpstr>ПОДАРОЧНЫЙ VIP-НАБОР сезона 2013-2014 </vt:lpstr>
      <vt:lpstr>НАШИ ПЛАНЫ 2014</vt:lpstr>
      <vt:lpstr>НАШИ ПЛАНЫ 2014</vt:lpstr>
      <vt:lpstr>НАШИ ПЛАНЫ 2014</vt:lpstr>
      <vt:lpstr>Слайд 37</vt:lpstr>
      <vt:lpstr>Слайд 38</vt:lpstr>
      <vt:lpstr>Слайд 39</vt:lpstr>
      <vt:lpstr>Слайд 40</vt:lpstr>
      <vt:lpstr>Слайд 41</vt:lpstr>
      <vt:lpstr>НАШИ ПЛАНЫ 2014</vt:lpstr>
      <vt:lpstr>НАШИ ПЛАНЫ 2014</vt:lpstr>
      <vt:lpstr>НАШИ ПЛАНЫ 2014</vt:lpstr>
      <vt:lpstr>НАШИ ПЛАНЫ 2014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Ляхова</cp:lastModifiedBy>
  <cp:revision>246</cp:revision>
  <dcterms:modified xsi:type="dcterms:W3CDTF">2014-02-11T12:48:06Z</dcterms:modified>
</cp:coreProperties>
</file>